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6.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4"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 id="317" r:id="rId66"/>
    <p:sldId id="318" r:id="rId67"/>
    <p:sldId id="319" r:id="rId68"/>
    <p:sldId id="320" r:id="rId69"/>
    <p:sldId id="321" r:id="rId70"/>
    <p:sldId id="322" r:id="rId71"/>
    <p:sldId id="323" r:id="rId72"/>
    <p:sldId id="324" r:id="rId73"/>
    <p:sldId id="325" r:id="rId74"/>
    <p:sldId id="326" r:id="rId75"/>
    <p:sldId id="327" r:id="rId76"/>
    <p:sldId id="328" r:id="rId77"/>
    <p:sldId id="329" r:id="rId78"/>
    <p:sldId id="330" r:id="rId79"/>
    <p:sldId id="331" r:id="rId80"/>
    <p:sldId id="332" r:id="rId81"/>
  </p:sldIdLst>
  <p:sldSz cy="6858000" cx="9144000"/>
  <p:notesSz cx="6858000" cy="9144000"/>
  <p:embeddedFontLst>
    <p:embeddedFont>
      <p:font typeface="Open Sans SemiBold"/>
      <p:regular r:id="rId82"/>
      <p:bold r:id="rId83"/>
      <p:italic r:id="rId84"/>
      <p:boldItalic r:id="rId85"/>
    </p:embeddedFont>
    <p:embeddedFont>
      <p:font typeface="Open Sans ExtraBold"/>
      <p:bold r:id="rId86"/>
      <p:boldItalic r:id="rId87"/>
    </p:embeddedFont>
    <p:embeddedFont>
      <p:font typeface="Open Sans"/>
      <p:regular r:id="rId88"/>
      <p:bold r:id="rId89"/>
      <p:italic r:id="rId90"/>
      <p:boldItalic r:id="rId9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84" Type="http://schemas.openxmlformats.org/officeDocument/2006/relationships/font" Target="fonts/OpenSansSemiBold-italic.fntdata"/><Relationship Id="rId83" Type="http://schemas.openxmlformats.org/officeDocument/2006/relationships/font" Target="fonts/OpenSansSemiBold-bold.fntdata"/><Relationship Id="rId42" Type="http://schemas.openxmlformats.org/officeDocument/2006/relationships/slide" Target="slides/slide38.xml"/><Relationship Id="rId86" Type="http://schemas.openxmlformats.org/officeDocument/2006/relationships/font" Target="fonts/OpenSansExtraBold-bold.fntdata"/><Relationship Id="rId41" Type="http://schemas.openxmlformats.org/officeDocument/2006/relationships/slide" Target="slides/slide37.xml"/><Relationship Id="rId85" Type="http://schemas.openxmlformats.org/officeDocument/2006/relationships/font" Target="fonts/OpenSansSemiBold-boldItalic.fntdata"/><Relationship Id="rId44" Type="http://schemas.openxmlformats.org/officeDocument/2006/relationships/slide" Target="slides/slide40.xml"/><Relationship Id="rId88" Type="http://schemas.openxmlformats.org/officeDocument/2006/relationships/font" Target="fonts/OpenSans-regular.fntdata"/><Relationship Id="rId43" Type="http://schemas.openxmlformats.org/officeDocument/2006/relationships/slide" Target="slides/slide39.xml"/><Relationship Id="rId87" Type="http://schemas.openxmlformats.org/officeDocument/2006/relationships/font" Target="fonts/OpenSansExtraBold-boldItalic.fntdata"/><Relationship Id="rId46" Type="http://schemas.openxmlformats.org/officeDocument/2006/relationships/slide" Target="slides/slide42.xml"/><Relationship Id="rId45" Type="http://schemas.openxmlformats.org/officeDocument/2006/relationships/slide" Target="slides/slide41.xml"/><Relationship Id="rId89" Type="http://schemas.openxmlformats.org/officeDocument/2006/relationships/font" Target="fonts/OpenSans-bold.fntdata"/><Relationship Id="rId80" Type="http://schemas.openxmlformats.org/officeDocument/2006/relationships/slide" Target="slides/slide76.xml"/><Relationship Id="rId82" Type="http://schemas.openxmlformats.org/officeDocument/2006/relationships/font" Target="fonts/OpenSansSemiBold-regular.fntdata"/><Relationship Id="rId81" Type="http://schemas.openxmlformats.org/officeDocument/2006/relationships/slide" Target="slides/slide77.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73" Type="http://schemas.openxmlformats.org/officeDocument/2006/relationships/slide" Target="slides/slide69.xml"/><Relationship Id="rId72" Type="http://schemas.openxmlformats.org/officeDocument/2006/relationships/slide" Target="slides/slide68.xml"/><Relationship Id="rId31" Type="http://schemas.openxmlformats.org/officeDocument/2006/relationships/slide" Target="slides/slide27.xml"/><Relationship Id="rId75" Type="http://schemas.openxmlformats.org/officeDocument/2006/relationships/slide" Target="slides/slide71.xml"/><Relationship Id="rId30" Type="http://schemas.openxmlformats.org/officeDocument/2006/relationships/slide" Target="slides/slide26.xml"/><Relationship Id="rId74" Type="http://schemas.openxmlformats.org/officeDocument/2006/relationships/slide" Target="slides/slide70.xml"/><Relationship Id="rId33" Type="http://schemas.openxmlformats.org/officeDocument/2006/relationships/slide" Target="slides/slide29.xml"/><Relationship Id="rId77" Type="http://schemas.openxmlformats.org/officeDocument/2006/relationships/slide" Target="slides/slide73.xml"/><Relationship Id="rId32" Type="http://schemas.openxmlformats.org/officeDocument/2006/relationships/slide" Target="slides/slide28.xml"/><Relationship Id="rId76" Type="http://schemas.openxmlformats.org/officeDocument/2006/relationships/slide" Target="slides/slide72.xml"/><Relationship Id="rId35" Type="http://schemas.openxmlformats.org/officeDocument/2006/relationships/slide" Target="slides/slide31.xml"/><Relationship Id="rId79" Type="http://schemas.openxmlformats.org/officeDocument/2006/relationships/slide" Target="slides/slide75.xml"/><Relationship Id="rId34" Type="http://schemas.openxmlformats.org/officeDocument/2006/relationships/slide" Target="slides/slide30.xml"/><Relationship Id="rId78" Type="http://schemas.openxmlformats.org/officeDocument/2006/relationships/slide" Target="slides/slide74.xml"/><Relationship Id="rId71" Type="http://schemas.openxmlformats.org/officeDocument/2006/relationships/slide" Target="slides/slide67.xml"/><Relationship Id="rId70" Type="http://schemas.openxmlformats.org/officeDocument/2006/relationships/slide" Target="slides/slide66.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62" Type="http://schemas.openxmlformats.org/officeDocument/2006/relationships/slide" Target="slides/slide58.xml"/><Relationship Id="rId61" Type="http://schemas.openxmlformats.org/officeDocument/2006/relationships/slide" Target="slides/slide57.xml"/><Relationship Id="rId20" Type="http://schemas.openxmlformats.org/officeDocument/2006/relationships/slide" Target="slides/slide16.xml"/><Relationship Id="rId64" Type="http://schemas.openxmlformats.org/officeDocument/2006/relationships/slide" Target="slides/slide60.xml"/><Relationship Id="rId63" Type="http://schemas.openxmlformats.org/officeDocument/2006/relationships/slide" Target="slides/slide59.xml"/><Relationship Id="rId22" Type="http://schemas.openxmlformats.org/officeDocument/2006/relationships/slide" Target="slides/slide18.xml"/><Relationship Id="rId66" Type="http://schemas.openxmlformats.org/officeDocument/2006/relationships/slide" Target="slides/slide62.xml"/><Relationship Id="rId21" Type="http://schemas.openxmlformats.org/officeDocument/2006/relationships/slide" Target="slides/slide17.xml"/><Relationship Id="rId65" Type="http://schemas.openxmlformats.org/officeDocument/2006/relationships/slide" Target="slides/slide61.xml"/><Relationship Id="rId24" Type="http://schemas.openxmlformats.org/officeDocument/2006/relationships/slide" Target="slides/slide20.xml"/><Relationship Id="rId68" Type="http://schemas.openxmlformats.org/officeDocument/2006/relationships/slide" Target="slides/slide64.xml"/><Relationship Id="rId23" Type="http://schemas.openxmlformats.org/officeDocument/2006/relationships/slide" Target="slides/slide19.xml"/><Relationship Id="rId67" Type="http://schemas.openxmlformats.org/officeDocument/2006/relationships/slide" Target="slides/slide63.xml"/><Relationship Id="rId60" Type="http://schemas.openxmlformats.org/officeDocument/2006/relationships/slide" Target="slides/slide56.xml"/><Relationship Id="rId26" Type="http://schemas.openxmlformats.org/officeDocument/2006/relationships/slide" Target="slides/slide22.xml"/><Relationship Id="rId25" Type="http://schemas.openxmlformats.org/officeDocument/2006/relationships/slide" Target="slides/slide21.xml"/><Relationship Id="rId69" Type="http://schemas.openxmlformats.org/officeDocument/2006/relationships/slide" Target="slides/slide65.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slide" Target="slides/slide47.xml"/><Relationship Id="rId50" Type="http://schemas.openxmlformats.org/officeDocument/2006/relationships/slide" Target="slides/slide46.xml"/><Relationship Id="rId53" Type="http://schemas.openxmlformats.org/officeDocument/2006/relationships/slide" Target="slides/slide49.xml"/><Relationship Id="rId52" Type="http://schemas.openxmlformats.org/officeDocument/2006/relationships/slide" Target="slides/slide48.xml"/><Relationship Id="rId11" Type="http://schemas.openxmlformats.org/officeDocument/2006/relationships/slide" Target="slides/slide7.xml"/><Relationship Id="rId55" Type="http://schemas.openxmlformats.org/officeDocument/2006/relationships/slide" Target="slides/slide51.xml"/><Relationship Id="rId10" Type="http://schemas.openxmlformats.org/officeDocument/2006/relationships/slide" Target="slides/slide6.xml"/><Relationship Id="rId54" Type="http://schemas.openxmlformats.org/officeDocument/2006/relationships/slide" Target="slides/slide50.xml"/><Relationship Id="rId13" Type="http://schemas.openxmlformats.org/officeDocument/2006/relationships/slide" Target="slides/slide9.xml"/><Relationship Id="rId57" Type="http://schemas.openxmlformats.org/officeDocument/2006/relationships/slide" Target="slides/slide53.xml"/><Relationship Id="rId12" Type="http://schemas.openxmlformats.org/officeDocument/2006/relationships/slide" Target="slides/slide8.xml"/><Relationship Id="rId56" Type="http://schemas.openxmlformats.org/officeDocument/2006/relationships/slide" Target="slides/slide52.xml"/><Relationship Id="rId91" Type="http://schemas.openxmlformats.org/officeDocument/2006/relationships/font" Target="fonts/OpenSans-boldItalic.fntdata"/><Relationship Id="rId90" Type="http://schemas.openxmlformats.org/officeDocument/2006/relationships/font" Target="fonts/OpenSans-italic.fntdata"/><Relationship Id="rId15" Type="http://schemas.openxmlformats.org/officeDocument/2006/relationships/slide" Target="slides/slide11.xml"/><Relationship Id="rId59" Type="http://schemas.openxmlformats.org/officeDocument/2006/relationships/slide" Target="slides/slide55.xml"/><Relationship Id="rId14" Type="http://schemas.openxmlformats.org/officeDocument/2006/relationships/slide" Target="slides/slide10.xml"/><Relationship Id="rId58" Type="http://schemas.openxmlformats.org/officeDocument/2006/relationships/slide" Target="slides/slide54.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 name="Shape 41"/>
        <p:cNvGrpSpPr/>
        <p:nvPr/>
      </p:nvGrpSpPr>
      <p:grpSpPr>
        <a:xfrm>
          <a:off x="0" y="0"/>
          <a:ext cx="0" cy="0"/>
          <a:chOff x="0" y="0"/>
          <a:chExt cx="0" cy="0"/>
        </a:xfrm>
      </p:grpSpPr>
      <p:sp>
        <p:nvSpPr>
          <p:cNvPr id="42" name="Shape 42"/>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43" name="Shape 4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sz="1800">
              <a:solidFill>
                <a:schemeClr val="dk1"/>
              </a:solidFill>
              <a:latin typeface="Open Sans"/>
              <a:ea typeface="Open Sans"/>
              <a:cs typeface="Open Sans"/>
              <a:sym typeface="Open San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3" name="Shape 123"/>
        <p:cNvGrpSpPr/>
        <p:nvPr/>
      </p:nvGrpSpPr>
      <p:grpSpPr>
        <a:xfrm>
          <a:off x="0" y="0"/>
          <a:ext cx="0" cy="0"/>
          <a:chOff x="0" y="0"/>
          <a:chExt cx="0" cy="0"/>
        </a:xfrm>
      </p:grpSpPr>
      <p:sp>
        <p:nvSpPr>
          <p:cNvPr id="124" name="Shape 124"/>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125" name="Shape 12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VUIs signify a big shift in how we interact with technology</a:t>
            </a:r>
            <a:endParaRPr sz="1800">
              <a:solidFill>
                <a:schemeClr val="dk1"/>
              </a:solidFill>
              <a:latin typeface="Open Sans"/>
              <a:ea typeface="Open Sans"/>
              <a:cs typeface="Open Sans"/>
              <a:sym typeface="Open Sans"/>
            </a:endParaRPr>
          </a:p>
          <a:p>
            <a:pPr indent="-342900" lvl="0" marL="457200" rtl="0">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We can physically separate ourselves from devices and speak naturally</a:t>
            </a:r>
            <a:endParaRPr b="1" sz="1800">
              <a:solidFill>
                <a:schemeClr val="dk1"/>
              </a:solidFill>
              <a:latin typeface="Open Sans"/>
              <a:ea typeface="Open Sans"/>
              <a:cs typeface="Open Sans"/>
              <a:sym typeface="Open Sans"/>
            </a:endParaRPr>
          </a:p>
          <a:p>
            <a:pPr indent="-342900" lvl="0" marL="457200" rtl="0">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Where might voice user interfaces be useful?</a:t>
            </a:r>
            <a:endParaRPr sz="1800">
              <a:solidFill>
                <a:schemeClr val="dk1"/>
              </a:solidFill>
              <a:latin typeface="Open Sans"/>
              <a:ea typeface="Open Sans"/>
              <a:cs typeface="Open Sans"/>
              <a:sym typeface="Open Sans"/>
            </a:endParaRPr>
          </a:p>
          <a:p>
            <a:pPr indent="-342900" lvl="1" marL="914400" rtl="0">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While driving the car</a:t>
            </a:r>
            <a:endParaRPr sz="1800">
              <a:solidFill>
                <a:schemeClr val="dk1"/>
              </a:solidFill>
              <a:latin typeface="Open Sans"/>
              <a:ea typeface="Open Sans"/>
              <a:cs typeface="Open Sans"/>
              <a:sym typeface="Open Sans"/>
            </a:endParaRPr>
          </a:p>
          <a:p>
            <a:pPr indent="-342900" lvl="1" marL="914400" rtl="0">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When running or exercising</a:t>
            </a:r>
            <a:endParaRPr sz="1800">
              <a:solidFill>
                <a:schemeClr val="dk1"/>
              </a:solidFill>
              <a:latin typeface="Open Sans"/>
              <a:ea typeface="Open Sans"/>
              <a:cs typeface="Open Sans"/>
              <a:sym typeface="Open Sans"/>
            </a:endParaRPr>
          </a:p>
          <a:p>
            <a:pPr indent="-342900" lvl="1" marL="914400" rtl="0">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While cooking a meal</a:t>
            </a:r>
            <a:endParaRPr sz="1800">
              <a:solidFill>
                <a:schemeClr val="dk1"/>
              </a:solidFill>
              <a:latin typeface="Open Sans"/>
              <a:ea typeface="Open Sans"/>
              <a:cs typeface="Open Sans"/>
              <a:sym typeface="Open Sans"/>
            </a:endParaRPr>
          </a:p>
          <a:p>
            <a:pPr indent="-342900" lvl="1" marL="914400" rtl="0">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For easier &amp; intuitive interaction</a:t>
            </a:r>
            <a:endParaRPr sz="1800">
              <a:solidFill>
                <a:schemeClr val="dk1"/>
              </a:solidFill>
              <a:latin typeface="Open Sans"/>
              <a:ea typeface="Open Sans"/>
              <a:cs typeface="Open Sans"/>
              <a:sym typeface="Open San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2" name="Shape 132"/>
        <p:cNvGrpSpPr/>
        <p:nvPr/>
      </p:nvGrpSpPr>
      <p:grpSpPr>
        <a:xfrm>
          <a:off x="0" y="0"/>
          <a:ext cx="0" cy="0"/>
          <a:chOff x="0" y="0"/>
          <a:chExt cx="0" cy="0"/>
        </a:xfrm>
      </p:grpSpPr>
      <p:sp>
        <p:nvSpPr>
          <p:cNvPr id="133" name="Shape 133"/>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134" name="Shape 13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Alexa is programmable, so you can connect it to webapps and other APIs</a:t>
            </a:r>
            <a:endParaRPr sz="1800">
              <a:solidFill>
                <a:schemeClr val="dk1"/>
              </a:solidFill>
              <a:latin typeface="Open Sans"/>
              <a:ea typeface="Open Sans"/>
              <a:cs typeface="Open Sans"/>
              <a:sym typeface="Open Sans"/>
            </a:endParaRPr>
          </a:p>
          <a:p>
            <a:pPr indent="-342900" lvl="0" marL="457200" rtl="0">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You could build smart remotes for your TV, a skill to hail a cab, order a pizza, etc.</a:t>
            </a:r>
            <a:endParaRPr sz="1800">
              <a:solidFill>
                <a:schemeClr val="dk1"/>
              </a:solidFill>
              <a:latin typeface="Open Sans"/>
              <a:ea typeface="Open Sans"/>
              <a:cs typeface="Open Sans"/>
              <a:sym typeface="Open Sans"/>
            </a:endParaRPr>
          </a:p>
          <a:p>
            <a:pPr indent="-342900" lvl="0" marL="457200" rtl="0">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The next few slides contain some examples.</a:t>
            </a:r>
            <a:endParaRPr sz="1800">
              <a:solidFill>
                <a:schemeClr val="dk1"/>
              </a:solidFill>
              <a:latin typeface="Open Sans"/>
              <a:ea typeface="Open Sans"/>
              <a:cs typeface="Open Sans"/>
              <a:sym typeface="Open Sans"/>
            </a:endParaRPr>
          </a:p>
          <a:p>
            <a:pPr indent="-342900" lvl="0" marL="457200" rtl="0">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Lyft - you can ask Alexa to call a lyft cab to your location.</a:t>
            </a:r>
            <a:endParaRPr b="1" sz="1800">
              <a:solidFill>
                <a:schemeClr val="dk1"/>
              </a:solidFill>
              <a:latin typeface="Open Sans"/>
              <a:ea typeface="Open Sans"/>
              <a:cs typeface="Open Sans"/>
              <a:sym typeface="Open San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9" name="Shape 139"/>
        <p:cNvGrpSpPr/>
        <p:nvPr/>
      </p:nvGrpSpPr>
      <p:grpSpPr>
        <a:xfrm>
          <a:off x="0" y="0"/>
          <a:ext cx="0" cy="0"/>
          <a:chOff x="0" y="0"/>
          <a:chExt cx="0" cy="0"/>
        </a:xfrm>
      </p:grpSpPr>
      <p:sp>
        <p:nvSpPr>
          <p:cNvPr id="140" name="Shape 140"/>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141" name="Shape 14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Capital One - Check on your bank account and spending habits.</a:t>
            </a:r>
            <a:endParaRPr b="1" sz="1800">
              <a:solidFill>
                <a:schemeClr val="dk1"/>
              </a:solidFill>
              <a:latin typeface="Open Sans"/>
              <a:ea typeface="Open Sans"/>
              <a:cs typeface="Open Sans"/>
              <a:sym typeface="Open San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7" name="Shape 147"/>
        <p:cNvGrpSpPr/>
        <p:nvPr/>
      </p:nvGrpSpPr>
      <p:grpSpPr>
        <a:xfrm>
          <a:off x="0" y="0"/>
          <a:ext cx="0" cy="0"/>
          <a:chOff x="0" y="0"/>
          <a:chExt cx="0" cy="0"/>
        </a:xfrm>
      </p:grpSpPr>
      <p:sp>
        <p:nvSpPr>
          <p:cNvPr id="148" name="Shape 148"/>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149" name="Shape 14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Starbucks - order your coffee ahead of time when you’re walking out the door. </a:t>
            </a:r>
            <a:endParaRPr sz="1800">
              <a:solidFill>
                <a:schemeClr val="dk1"/>
              </a:solidFill>
              <a:latin typeface="Open Sans"/>
              <a:ea typeface="Open Sans"/>
              <a:cs typeface="Open Sans"/>
              <a:sym typeface="Open San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4" name="Shape 154"/>
        <p:cNvGrpSpPr/>
        <p:nvPr/>
      </p:nvGrpSpPr>
      <p:grpSpPr>
        <a:xfrm>
          <a:off x="0" y="0"/>
          <a:ext cx="0" cy="0"/>
          <a:chOff x="0" y="0"/>
          <a:chExt cx="0" cy="0"/>
        </a:xfrm>
      </p:grpSpPr>
      <p:sp>
        <p:nvSpPr>
          <p:cNvPr id="155" name="Shape 155"/>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156" name="Shape 15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Alexa has tons of skills you can use today</a:t>
            </a:r>
            <a:endParaRPr sz="1800">
              <a:solidFill>
                <a:schemeClr val="dk1"/>
              </a:solidFill>
              <a:latin typeface="Open Sans"/>
              <a:ea typeface="Open Sans"/>
              <a:cs typeface="Open Sans"/>
              <a:sym typeface="Open Sans"/>
            </a:endParaRPr>
          </a:p>
          <a:p>
            <a:pPr indent="-342900" lvl="0" marL="457200" rtl="0">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Here are some other popular ones if you need examples:</a:t>
            </a:r>
            <a:endParaRPr sz="1800">
              <a:solidFill>
                <a:schemeClr val="dk1"/>
              </a:solidFill>
              <a:latin typeface="Open Sans"/>
              <a:ea typeface="Open Sans"/>
              <a:cs typeface="Open Sans"/>
              <a:sym typeface="Open Sans"/>
            </a:endParaRPr>
          </a:p>
          <a:p>
            <a:pPr indent="-342900" lvl="1" marL="914400" rtl="0">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NPR - Listen to Podcasts</a:t>
            </a:r>
            <a:endParaRPr sz="1800">
              <a:solidFill>
                <a:schemeClr val="dk1"/>
              </a:solidFill>
              <a:latin typeface="Open Sans"/>
              <a:ea typeface="Open Sans"/>
              <a:cs typeface="Open Sans"/>
              <a:sym typeface="Open Sans"/>
            </a:endParaRPr>
          </a:p>
          <a:p>
            <a:pPr indent="-342900" lvl="1" marL="914400" rtl="0">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Seamless - Order delivery to your house</a:t>
            </a:r>
            <a:endParaRPr sz="1800">
              <a:solidFill>
                <a:schemeClr val="dk1"/>
              </a:solidFill>
              <a:latin typeface="Open Sans"/>
              <a:ea typeface="Open Sans"/>
              <a:cs typeface="Open Sans"/>
              <a:sym typeface="Open Sans"/>
            </a:endParaRPr>
          </a:p>
          <a:p>
            <a:pPr indent="-342900" lvl="1" marL="914400" rtl="0">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Jeopardy - Play Jeopardy with Alexa.</a:t>
            </a:r>
            <a:endParaRPr sz="1800">
              <a:solidFill>
                <a:schemeClr val="dk1"/>
              </a:solidFill>
              <a:latin typeface="Open Sans"/>
              <a:ea typeface="Open Sans"/>
              <a:cs typeface="Open Sans"/>
              <a:sym typeface="Open San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1" name="Shape 161"/>
        <p:cNvGrpSpPr/>
        <p:nvPr/>
      </p:nvGrpSpPr>
      <p:grpSpPr>
        <a:xfrm>
          <a:off x="0" y="0"/>
          <a:ext cx="0" cy="0"/>
          <a:chOff x="0" y="0"/>
          <a:chExt cx="0" cy="0"/>
        </a:xfrm>
      </p:grpSpPr>
      <p:sp>
        <p:nvSpPr>
          <p:cNvPr id="162" name="Shape 162"/>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163" name="Shape 16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b="1" sz="1800">
              <a:solidFill>
                <a:schemeClr val="dk1"/>
              </a:solidFill>
              <a:latin typeface="Open Sans"/>
              <a:ea typeface="Open Sans"/>
              <a:cs typeface="Open Sans"/>
              <a:sym typeface="Open San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2" name="Shape 172"/>
        <p:cNvGrpSpPr/>
        <p:nvPr/>
      </p:nvGrpSpPr>
      <p:grpSpPr>
        <a:xfrm>
          <a:off x="0" y="0"/>
          <a:ext cx="0" cy="0"/>
          <a:chOff x="0" y="0"/>
          <a:chExt cx="0" cy="0"/>
        </a:xfrm>
      </p:grpSpPr>
      <p:sp>
        <p:nvSpPr>
          <p:cNvPr id="173" name="Shape 173"/>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174" name="Shape 17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b="1" sz="1800">
              <a:solidFill>
                <a:schemeClr val="dk1"/>
              </a:solidFill>
              <a:latin typeface="Open Sans"/>
              <a:ea typeface="Open Sans"/>
              <a:cs typeface="Open Sans"/>
              <a:sym typeface="Open San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7" name="Shape 177"/>
        <p:cNvGrpSpPr/>
        <p:nvPr/>
      </p:nvGrpSpPr>
      <p:grpSpPr>
        <a:xfrm>
          <a:off x="0" y="0"/>
          <a:ext cx="0" cy="0"/>
          <a:chOff x="0" y="0"/>
          <a:chExt cx="0" cy="0"/>
        </a:xfrm>
      </p:grpSpPr>
      <p:sp>
        <p:nvSpPr>
          <p:cNvPr id="178" name="Shape 178"/>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179" name="Shape 17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b="1" sz="1800">
              <a:solidFill>
                <a:schemeClr val="dk1"/>
              </a:solidFill>
              <a:latin typeface="Open Sans"/>
              <a:ea typeface="Open Sans"/>
              <a:cs typeface="Open Sans"/>
              <a:sym typeface="Open San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4" name="Shape 184"/>
        <p:cNvGrpSpPr/>
        <p:nvPr/>
      </p:nvGrpSpPr>
      <p:grpSpPr>
        <a:xfrm>
          <a:off x="0" y="0"/>
          <a:ext cx="0" cy="0"/>
          <a:chOff x="0" y="0"/>
          <a:chExt cx="0" cy="0"/>
        </a:xfrm>
      </p:grpSpPr>
      <p:sp>
        <p:nvSpPr>
          <p:cNvPr id="185" name="Shape 185"/>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186" name="Shape 18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Each Alexa skill is made of two parts</a:t>
            </a:r>
            <a:endParaRPr sz="1800">
              <a:solidFill>
                <a:schemeClr val="dk1"/>
              </a:solidFill>
              <a:latin typeface="Open Sans"/>
              <a:ea typeface="Open Sans"/>
              <a:cs typeface="Open Sans"/>
              <a:sym typeface="Open Sans"/>
            </a:endParaRPr>
          </a:p>
          <a:p>
            <a:pPr indent="-342900" lvl="0" marL="457200" rtl="0">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Front End is the Alexa Voice User Interface.  This takes user speech and converts it into something the computer can understand</a:t>
            </a:r>
            <a:endParaRPr sz="1800">
              <a:solidFill>
                <a:schemeClr val="dk1"/>
              </a:solidFill>
              <a:latin typeface="Open Sans"/>
              <a:ea typeface="Open Sans"/>
              <a:cs typeface="Open Sans"/>
              <a:sym typeface="Open Sans"/>
            </a:endParaRPr>
          </a:p>
          <a:p>
            <a:pPr indent="-342900" lvl="0" marL="457200" rtl="0">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Back End is where your application logic lives.  This takes the parsed speech and does something interesting with it.</a:t>
            </a:r>
            <a:endParaRPr sz="1800">
              <a:solidFill>
                <a:schemeClr val="dk1"/>
              </a:solidFill>
              <a:latin typeface="Open Sans"/>
              <a:ea typeface="Open Sans"/>
              <a:cs typeface="Open Sans"/>
              <a:sym typeface="Open Sans"/>
            </a:endParaRPr>
          </a:p>
          <a:p>
            <a:pPr indent="0" lvl="0" marL="0">
              <a:spcBef>
                <a:spcPts val="0"/>
              </a:spcBef>
              <a:spcAft>
                <a:spcPts val="0"/>
              </a:spcAft>
              <a:buClr>
                <a:schemeClr val="dk1"/>
              </a:buClr>
              <a:buSzPts val="1100"/>
              <a:buFont typeface="Arial"/>
              <a:buNone/>
            </a:pPr>
            <a:r>
              <a:t/>
            </a:r>
            <a:endParaRPr b="1" sz="1800">
              <a:solidFill>
                <a:schemeClr val="dk1"/>
              </a:solidFill>
              <a:latin typeface="Open Sans"/>
              <a:ea typeface="Open Sans"/>
              <a:cs typeface="Open Sans"/>
              <a:sym typeface="Open Sans"/>
            </a:endParaRPr>
          </a:p>
          <a:p>
            <a:pPr indent="0" lvl="0" marL="0">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FAQ:</a:t>
            </a:r>
            <a:endParaRPr b="1" sz="1800">
              <a:solidFill>
                <a:schemeClr val="dk1"/>
              </a:solidFill>
              <a:latin typeface="Open Sans"/>
              <a:ea typeface="Open Sans"/>
              <a:cs typeface="Open Sans"/>
              <a:sym typeface="Open Sans"/>
            </a:endParaRPr>
          </a:p>
          <a:p>
            <a:pPr indent="-342900" lvl="0" marL="457200" rtl="0">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What is AWS Lambda?</a:t>
            </a:r>
            <a:endParaRPr sz="1800">
              <a:solidFill>
                <a:schemeClr val="dk1"/>
              </a:solidFill>
              <a:latin typeface="Open Sans"/>
              <a:ea typeface="Open Sans"/>
              <a:cs typeface="Open Sans"/>
              <a:sym typeface="Open Sans"/>
            </a:endParaRPr>
          </a:p>
          <a:p>
            <a:pPr indent="-342900" lvl="1" marL="914400" rtl="0">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You can think of Lambda as an event-driven computing platform; Lambda runs when triggered by an event and executes code that’s been loaded into the system.  You don’t need to setup or manage any servers, just write the code and Amazon takes care of the rest.</a:t>
            </a:r>
            <a:endParaRPr sz="1800">
              <a:solidFill>
                <a:schemeClr val="dk1"/>
              </a:solidFill>
              <a:latin typeface="Open Sans"/>
              <a:ea typeface="Open Sans"/>
              <a:cs typeface="Open Sans"/>
              <a:sym typeface="Open Sans"/>
            </a:endParaRPr>
          </a:p>
          <a:p>
            <a:pPr indent="0" lvl="0" marL="0" rtl="0">
              <a:spcBef>
                <a:spcPts val="0"/>
              </a:spcBef>
              <a:spcAft>
                <a:spcPts val="0"/>
              </a:spcAft>
              <a:buNone/>
            </a:pPr>
            <a:r>
              <a:t/>
            </a:r>
            <a:endParaRPr/>
          </a:p>
          <a:p>
            <a:pPr indent="0" lvl="0" marL="0" rtl="0">
              <a:spcBef>
                <a:spcPts val="0"/>
              </a:spcBef>
              <a:spcAft>
                <a:spcPts val="0"/>
              </a:spcAft>
              <a:buClr>
                <a:schemeClr val="dk1"/>
              </a:buClr>
              <a:buSzPts val="1100"/>
              <a:buFont typeface="Arial"/>
              <a:buNone/>
            </a:pPr>
            <a:r>
              <a:t/>
            </a:r>
            <a:endParaRPr/>
          </a:p>
          <a:p>
            <a:pPr indent="0" lvl="0" marL="0" rtl="0">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6" name="Shape 196"/>
        <p:cNvGrpSpPr/>
        <p:nvPr/>
      </p:nvGrpSpPr>
      <p:grpSpPr>
        <a:xfrm>
          <a:off x="0" y="0"/>
          <a:ext cx="0" cy="0"/>
          <a:chOff x="0" y="0"/>
          <a:chExt cx="0" cy="0"/>
        </a:xfrm>
      </p:grpSpPr>
      <p:sp>
        <p:nvSpPr>
          <p:cNvPr id="197" name="Shape 197"/>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198" name="Shape 19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Understanding human speech is a hard problem for computers</a:t>
            </a:r>
            <a:endParaRPr sz="1800">
              <a:solidFill>
                <a:schemeClr val="dk1"/>
              </a:solidFill>
              <a:latin typeface="Open Sans"/>
              <a:ea typeface="Open Sans"/>
              <a:cs typeface="Open Sans"/>
              <a:sym typeface="Open Sans"/>
            </a:endParaRPr>
          </a:p>
          <a:p>
            <a:pPr indent="-342900" lvl="0" marL="457200" rtl="0">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There are two parts to understanding speech:</a:t>
            </a:r>
            <a:endParaRPr sz="1800">
              <a:solidFill>
                <a:schemeClr val="dk1"/>
              </a:solidFill>
              <a:latin typeface="Open Sans"/>
              <a:ea typeface="Open Sans"/>
              <a:cs typeface="Open Sans"/>
              <a:sym typeface="Open Sans"/>
            </a:endParaRPr>
          </a:p>
          <a:p>
            <a:pPr indent="-342900" lvl="1" marL="914400" rtl="0">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Speech Recognition  - converting the audio to text</a:t>
            </a:r>
            <a:endParaRPr sz="1800">
              <a:solidFill>
                <a:schemeClr val="dk1"/>
              </a:solidFill>
              <a:latin typeface="Open Sans"/>
              <a:ea typeface="Open Sans"/>
              <a:cs typeface="Open Sans"/>
              <a:sym typeface="Open Sans"/>
            </a:endParaRPr>
          </a:p>
          <a:p>
            <a:pPr indent="-342900" lvl="1" marL="914400" rtl="0">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Natural Language Understanding  - what is the context of this text?</a:t>
            </a:r>
            <a:endParaRPr sz="1800">
              <a:solidFill>
                <a:schemeClr val="dk1"/>
              </a:solidFill>
              <a:latin typeface="Open Sans"/>
              <a:ea typeface="Open Sans"/>
              <a:cs typeface="Open Sans"/>
              <a:sym typeface="Open Sans"/>
            </a:endParaRPr>
          </a:p>
          <a:p>
            <a:pPr indent="-342900" lvl="0" marL="457200" rtl="0">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Amazon has collected the top speech technology for you with Alexa, you don’t need to be an expert</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 name="Shape 47"/>
        <p:cNvGrpSpPr/>
        <p:nvPr/>
      </p:nvGrpSpPr>
      <p:grpSpPr>
        <a:xfrm>
          <a:off x="0" y="0"/>
          <a:ext cx="0" cy="0"/>
          <a:chOff x="0" y="0"/>
          <a:chExt cx="0" cy="0"/>
        </a:xfrm>
      </p:grpSpPr>
      <p:sp>
        <p:nvSpPr>
          <p:cNvPr id="48" name="Shape 48"/>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49" name="Shape 4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b="1"/>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3" name="Shape 203"/>
        <p:cNvGrpSpPr/>
        <p:nvPr/>
      </p:nvGrpSpPr>
      <p:grpSpPr>
        <a:xfrm>
          <a:off x="0" y="0"/>
          <a:ext cx="0" cy="0"/>
          <a:chOff x="0" y="0"/>
          <a:chExt cx="0" cy="0"/>
        </a:xfrm>
      </p:grpSpPr>
      <p:sp>
        <p:nvSpPr>
          <p:cNvPr id="204" name="Shape 204"/>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205" name="Shape 20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9" name="Shape 209"/>
        <p:cNvGrpSpPr/>
        <p:nvPr/>
      </p:nvGrpSpPr>
      <p:grpSpPr>
        <a:xfrm>
          <a:off x="0" y="0"/>
          <a:ext cx="0" cy="0"/>
          <a:chOff x="0" y="0"/>
          <a:chExt cx="0" cy="0"/>
        </a:xfrm>
      </p:grpSpPr>
      <p:sp>
        <p:nvSpPr>
          <p:cNvPr id="210" name="Shape 210"/>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211" name="Shape 21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5" name="Shape 215"/>
        <p:cNvGrpSpPr/>
        <p:nvPr/>
      </p:nvGrpSpPr>
      <p:grpSpPr>
        <a:xfrm>
          <a:off x="0" y="0"/>
          <a:ext cx="0" cy="0"/>
          <a:chOff x="0" y="0"/>
          <a:chExt cx="0" cy="0"/>
        </a:xfrm>
      </p:grpSpPr>
      <p:sp>
        <p:nvSpPr>
          <p:cNvPr id="216" name="Shape 216"/>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217" name="Shape 21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2" name="Shape 222"/>
        <p:cNvGrpSpPr/>
        <p:nvPr/>
      </p:nvGrpSpPr>
      <p:grpSpPr>
        <a:xfrm>
          <a:off x="0" y="0"/>
          <a:ext cx="0" cy="0"/>
          <a:chOff x="0" y="0"/>
          <a:chExt cx="0" cy="0"/>
        </a:xfrm>
      </p:grpSpPr>
      <p:sp>
        <p:nvSpPr>
          <p:cNvPr id="223" name="Shape 223"/>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224" name="Shape 22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In order to map user input to something, we provide Alexa training data</a:t>
            </a:r>
            <a:endParaRPr sz="1800">
              <a:solidFill>
                <a:schemeClr val="dk1"/>
              </a:solidFill>
              <a:latin typeface="Open Sans"/>
              <a:ea typeface="Open Sans"/>
              <a:cs typeface="Open Sans"/>
              <a:sym typeface="Open Sans"/>
            </a:endParaRPr>
          </a:p>
          <a:p>
            <a:pPr indent="-342900" lvl="0" marL="457200" rtl="0">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This slide shows some example training data which takes the format:</a:t>
            </a:r>
            <a:endParaRPr sz="1800">
              <a:solidFill>
                <a:schemeClr val="dk1"/>
              </a:solidFill>
              <a:latin typeface="Open Sans"/>
              <a:ea typeface="Open Sans"/>
              <a:cs typeface="Open Sans"/>
              <a:sym typeface="Open Sans"/>
            </a:endParaRPr>
          </a:p>
          <a:p>
            <a:pPr indent="-342900" lvl="1" marL="914400" rtl="0">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[Skill] [Sample Speech to Trigger This Skill]</a:t>
            </a:r>
            <a:endParaRPr sz="1800">
              <a:solidFill>
                <a:schemeClr val="dk1"/>
              </a:solidFill>
              <a:latin typeface="Open Sans"/>
              <a:ea typeface="Open Sans"/>
              <a:cs typeface="Open Sans"/>
              <a:sym typeface="Open Sans"/>
            </a:endParaRPr>
          </a:p>
          <a:p>
            <a:pPr indent="-342900" lvl="1" marL="914400" rtl="0">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The sample skill is called “GetNewFactIntent” and “give me a fact” is an example thing someone might say to trigger it</a:t>
            </a:r>
            <a:endParaRPr sz="1800">
              <a:solidFill>
                <a:schemeClr val="dk1"/>
              </a:solidFill>
              <a:latin typeface="Open Sans"/>
              <a:ea typeface="Open Sans"/>
              <a:cs typeface="Open Sans"/>
              <a:sym typeface="Open Sans"/>
            </a:endParaRPr>
          </a:p>
          <a:p>
            <a:pPr indent="-342900" lvl="0" marL="457200" rtl="0">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Your list doesn’t need to be exhaustive (every possible combination), Alexa will use this data to train herself and learn new phrases</a:t>
            </a:r>
            <a:endParaRPr sz="1800">
              <a:solidFill>
                <a:schemeClr val="dk1"/>
              </a:solidFill>
              <a:latin typeface="Open Sans"/>
              <a:ea typeface="Open Sans"/>
              <a:cs typeface="Open Sans"/>
              <a:sym typeface="Open Sans"/>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0" name="Shape 230"/>
        <p:cNvGrpSpPr/>
        <p:nvPr/>
      </p:nvGrpSpPr>
      <p:grpSpPr>
        <a:xfrm>
          <a:off x="0" y="0"/>
          <a:ext cx="0" cy="0"/>
          <a:chOff x="0" y="0"/>
          <a:chExt cx="0" cy="0"/>
        </a:xfrm>
      </p:grpSpPr>
      <p:sp>
        <p:nvSpPr>
          <p:cNvPr id="231" name="Shape 231"/>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232" name="Shape 23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An Alexa Skill (App) can have multiple commands.  </a:t>
            </a:r>
            <a:endParaRPr sz="1800">
              <a:solidFill>
                <a:schemeClr val="dk1"/>
              </a:solidFill>
              <a:latin typeface="Open Sans"/>
              <a:ea typeface="Open Sans"/>
              <a:cs typeface="Open Sans"/>
              <a:sym typeface="Open Sans"/>
            </a:endParaRPr>
          </a:p>
          <a:p>
            <a:pPr indent="-342900" lvl="0" marL="457200" rtl="0">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We call those commands “Intents”</a:t>
            </a:r>
            <a:endParaRPr sz="1800">
              <a:solidFill>
                <a:schemeClr val="dk1"/>
              </a:solidFill>
              <a:latin typeface="Open Sans"/>
              <a:ea typeface="Open Sans"/>
              <a:cs typeface="Open Sans"/>
              <a:sym typeface="Open Sans"/>
            </a:endParaRPr>
          </a:p>
          <a:p>
            <a:pPr indent="-342900" lvl="0" marL="457200" rtl="0">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For example, an app that plays music may have a “Play” intent to start the music and a “Pause” intent to temporarily stop the music.</a:t>
            </a:r>
            <a:endParaRPr sz="1800">
              <a:solidFill>
                <a:schemeClr val="dk1"/>
              </a:solidFill>
              <a:latin typeface="Open Sans"/>
              <a:ea typeface="Open Sans"/>
              <a:cs typeface="Open Sans"/>
              <a:sym typeface="Open Sans"/>
            </a:endParaRPr>
          </a:p>
          <a:p>
            <a:pPr indent="-342900" lvl="0" marL="457200" rtl="0">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We tell Alexa what our intents are in a configuration file like this one.</a:t>
            </a:r>
            <a:endParaRPr sz="1800">
              <a:solidFill>
                <a:schemeClr val="dk1"/>
              </a:solidFill>
              <a:latin typeface="Open Sans"/>
              <a:ea typeface="Open Sans"/>
              <a:cs typeface="Open Sans"/>
              <a:sym typeface="Open Sans"/>
            </a:endParaRPr>
          </a:p>
          <a:p>
            <a:pPr indent="0" lvl="0" marL="0" rtl="0">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0" name="Shape 240"/>
        <p:cNvGrpSpPr/>
        <p:nvPr/>
      </p:nvGrpSpPr>
      <p:grpSpPr>
        <a:xfrm>
          <a:off x="0" y="0"/>
          <a:ext cx="0" cy="0"/>
          <a:chOff x="0" y="0"/>
          <a:chExt cx="0" cy="0"/>
        </a:xfrm>
      </p:grpSpPr>
      <p:sp>
        <p:nvSpPr>
          <p:cNvPr id="241" name="Shape 241"/>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242" name="Shape 24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5" name="Shape 245"/>
        <p:cNvGrpSpPr/>
        <p:nvPr/>
      </p:nvGrpSpPr>
      <p:grpSpPr>
        <a:xfrm>
          <a:off x="0" y="0"/>
          <a:ext cx="0" cy="0"/>
          <a:chOff x="0" y="0"/>
          <a:chExt cx="0" cy="0"/>
        </a:xfrm>
      </p:grpSpPr>
      <p:sp>
        <p:nvSpPr>
          <p:cNvPr id="246" name="Shape 246"/>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247" name="Shape 24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b="1" lang="en" sz="1800">
                <a:solidFill>
                  <a:schemeClr val="dk1"/>
                </a:solidFill>
                <a:latin typeface="Open Sans"/>
                <a:ea typeface="Open Sans"/>
                <a:cs typeface="Open Sans"/>
                <a:sym typeface="Open Sans"/>
              </a:rPr>
              <a:t>Setup:</a:t>
            </a:r>
            <a:endParaRPr b="1" sz="1800">
              <a:solidFill>
                <a:schemeClr val="dk1"/>
              </a:solidFill>
              <a:latin typeface="Open Sans"/>
              <a:ea typeface="Open Sans"/>
              <a:cs typeface="Open Sans"/>
              <a:sym typeface="Open Sans"/>
            </a:endParaRPr>
          </a:p>
          <a:p>
            <a:pPr indent="-342900" lvl="0" marL="457200" rtl="0">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Make sure you have the MLH Facts skill enabled.  You can do this from the Alexa App on your phone.</a:t>
            </a:r>
            <a:endParaRPr sz="1800">
              <a:solidFill>
                <a:schemeClr val="dk1"/>
              </a:solidFill>
              <a:latin typeface="Open Sans"/>
              <a:ea typeface="Open Sans"/>
              <a:cs typeface="Open Sans"/>
              <a:sym typeface="Open Sans"/>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6" name="Shape 256"/>
        <p:cNvGrpSpPr/>
        <p:nvPr/>
      </p:nvGrpSpPr>
      <p:grpSpPr>
        <a:xfrm>
          <a:off x="0" y="0"/>
          <a:ext cx="0" cy="0"/>
          <a:chOff x="0" y="0"/>
          <a:chExt cx="0" cy="0"/>
        </a:xfrm>
      </p:grpSpPr>
      <p:sp>
        <p:nvSpPr>
          <p:cNvPr id="257" name="Shape 257"/>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258" name="Shape 25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sz="1800">
              <a:solidFill>
                <a:schemeClr val="dk1"/>
              </a:solidFill>
              <a:latin typeface="Open Sans"/>
              <a:ea typeface="Open Sans"/>
              <a:cs typeface="Open Sans"/>
              <a:sym typeface="Open Sans"/>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2" name="Shape 262"/>
        <p:cNvGrpSpPr/>
        <p:nvPr/>
      </p:nvGrpSpPr>
      <p:grpSpPr>
        <a:xfrm>
          <a:off x="0" y="0"/>
          <a:ext cx="0" cy="0"/>
          <a:chOff x="0" y="0"/>
          <a:chExt cx="0" cy="0"/>
        </a:xfrm>
      </p:grpSpPr>
      <p:sp>
        <p:nvSpPr>
          <p:cNvPr id="263" name="Shape 263"/>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264" name="Shape 26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2" name="Shape 272"/>
        <p:cNvGrpSpPr/>
        <p:nvPr/>
      </p:nvGrpSpPr>
      <p:grpSpPr>
        <a:xfrm>
          <a:off x="0" y="0"/>
          <a:ext cx="0" cy="0"/>
          <a:chOff x="0" y="0"/>
          <a:chExt cx="0" cy="0"/>
        </a:xfrm>
      </p:grpSpPr>
      <p:sp>
        <p:nvSpPr>
          <p:cNvPr id="273" name="Shape 273"/>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274" name="Shape 27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Confirm that you are using the “Northern Virginia” region.  </a:t>
            </a:r>
            <a:endParaRPr sz="1800">
              <a:solidFill>
                <a:schemeClr val="dk1"/>
              </a:solidFill>
              <a:latin typeface="Open Sans"/>
              <a:ea typeface="Open Sans"/>
              <a:cs typeface="Open Sans"/>
              <a:sym typeface="Open Sans"/>
            </a:endParaRPr>
          </a:p>
          <a:p>
            <a:pPr indent="-342900" lvl="1" marL="914400" rtl="0">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In the top right corner, next to their name.</a:t>
            </a:r>
            <a:endParaRPr sz="1800">
              <a:solidFill>
                <a:schemeClr val="dk1"/>
              </a:solidFill>
              <a:latin typeface="Open Sans"/>
              <a:ea typeface="Open Sans"/>
              <a:cs typeface="Open Sans"/>
              <a:sym typeface="Open Sans"/>
            </a:endParaRPr>
          </a:p>
          <a:p>
            <a:pPr indent="-342900" lvl="1" marL="914400" rtl="0">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It should say “N. Virginia”</a:t>
            </a:r>
            <a:endParaRPr sz="1800">
              <a:solidFill>
                <a:schemeClr val="dk1"/>
              </a:solidFill>
              <a:latin typeface="Open Sans"/>
              <a:ea typeface="Open Sans"/>
              <a:cs typeface="Open Sans"/>
              <a:sym typeface="Open Sans"/>
            </a:endParaRPr>
          </a:p>
          <a:p>
            <a:pPr indent="-342900" lvl="1" marL="914400" rtl="0">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If it doesn’t, they can select “US East (N. Virginia)” from the region dropdown</a:t>
            </a:r>
            <a:endParaRPr b="1" sz="1800">
              <a:solidFill>
                <a:schemeClr val="dk1"/>
              </a:solidFill>
              <a:latin typeface="Open Sans"/>
              <a:ea typeface="Open Sans"/>
              <a:cs typeface="Open Sans"/>
              <a:sym typeface="Open San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 name="Shape 58"/>
        <p:cNvGrpSpPr/>
        <p:nvPr/>
      </p:nvGrpSpPr>
      <p:grpSpPr>
        <a:xfrm>
          <a:off x="0" y="0"/>
          <a:ext cx="0" cy="0"/>
          <a:chOff x="0" y="0"/>
          <a:chExt cx="0" cy="0"/>
        </a:xfrm>
      </p:grpSpPr>
      <p:sp>
        <p:nvSpPr>
          <p:cNvPr id="59" name="Shape 59"/>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60" name="Shape 6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b="1"/>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9" name="Shape 279"/>
        <p:cNvGrpSpPr/>
        <p:nvPr/>
      </p:nvGrpSpPr>
      <p:grpSpPr>
        <a:xfrm>
          <a:off x="0" y="0"/>
          <a:ext cx="0" cy="0"/>
          <a:chOff x="0" y="0"/>
          <a:chExt cx="0" cy="0"/>
        </a:xfrm>
      </p:grpSpPr>
      <p:sp>
        <p:nvSpPr>
          <p:cNvPr id="280" name="Shape 280"/>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281" name="Shape 28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9" name="Shape 289"/>
        <p:cNvGrpSpPr/>
        <p:nvPr/>
      </p:nvGrpSpPr>
      <p:grpSpPr>
        <a:xfrm>
          <a:off x="0" y="0"/>
          <a:ext cx="0" cy="0"/>
          <a:chOff x="0" y="0"/>
          <a:chExt cx="0" cy="0"/>
        </a:xfrm>
      </p:grpSpPr>
      <p:sp>
        <p:nvSpPr>
          <p:cNvPr id="290" name="Shape 290"/>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291" name="Shape 29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8" name="Shape 298"/>
        <p:cNvGrpSpPr/>
        <p:nvPr/>
      </p:nvGrpSpPr>
      <p:grpSpPr>
        <a:xfrm>
          <a:off x="0" y="0"/>
          <a:ext cx="0" cy="0"/>
          <a:chOff x="0" y="0"/>
          <a:chExt cx="0" cy="0"/>
        </a:xfrm>
      </p:grpSpPr>
      <p:sp>
        <p:nvSpPr>
          <p:cNvPr id="299" name="Shape 299"/>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300" name="Shape 30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7" name="Shape 307"/>
        <p:cNvGrpSpPr/>
        <p:nvPr/>
      </p:nvGrpSpPr>
      <p:grpSpPr>
        <a:xfrm>
          <a:off x="0" y="0"/>
          <a:ext cx="0" cy="0"/>
          <a:chOff x="0" y="0"/>
          <a:chExt cx="0" cy="0"/>
        </a:xfrm>
      </p:grpSpPr>
      <p:sp>
        <p:nvSpPr>
          <p:cNvPr id="308" name="Shape 308"/>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309" name="Shape 30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b="1" sz="1800">
              <a:solidFill>
                <a:schemeClr val="dk1"/>
              </a:solidFill>
              <a:latin typeface="Open Sans"/>
              <a:ea typeface="Open Sans"/>
              <a:cs typeface="Open Sans"/>
              <a:sym typeface="Open Sans"/>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6" name="Shape 316"/>
        <p:cNvGrpSpPr/>
        <p:nvPr/>
      </p:nvGrpSpPr>
      <p:grpSpPr>
        <a:xfrm>
          <a:off x="0" y="0"/>
          <a:ext cx="0" cy="0"/>
          <a:chOff x="0" y="0"/>
          <a:chExt cx="0" cy="0"/>
        </a:xfrm>
      </p:grpSpPr>
      <p:sp>
        <p:nvSpPr>
          <p:cNvPr id="317" name="Shape 317"/>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318" name="Shape 31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You should be redirected back to the previous page and “lambda_basic_execution” will be in the Existing Role* field. </a:t>
            </a:r>
            <a:endParaRPr b="1" sz="1800">
              <a:solidFill>
                <a:schemeClr val="dk1"/>
              </a:solidFill>
              <a:latin typeface="Open Sans"/>
              <a:ea typeface="Open Sans"/>
              <a:cs typeface="Open Sans"/>
              <a:sym typeface="Open Sans"/>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3" name="Shape 323"/>
        <p:cNvGrpSpPr/>
        <p:nvPr/>
      </p:nvGrpSpPr>
      <p:grpSpPr>
        <a:xfrm>
          <a:off x="0" y="0"/>
          <a:ext cx="0" cy="0"/>
          <a:chOff x="0" y="0"/>
          <a:chExt cx="0" cy="0"/>
        </a:xfrm>
      </p:grpSpPr>
      <p:sp>
        <p:nvSpPr>
          <p:cNvPr id="324" name="Shape 324"/>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325" name="Shape 32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42900" lvl="0" marL="457200" marR="0" rtl="0" algn="l">
              <a:lnSpc>
                <a:spcPct val="100000"/>
              </a:lnSpc>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To create your skill, you’re going to be editing a sample MLH is providing you</a:t>
            </a:r>
            <a:endParaRPr sz="1800">
              <a:solidFill>
                <a:schemeClr val="dk1"/>
              </a:solidFill>
              <a:latin typeface="Open Sans"/>
              <a:ea typeface="Open Sans"/>
              <a:cs typeface="Open Sans"/>
              <a:sym typeface="Open Sans"/>
            </a:endParaRPr>
          </a:p>
          <a:p>
            <a:pPr indent="-342900" lvl="0" marL="457200" marR="0" rtl="0" algn="l">
              <a:lnSpc>
                <a:spcPct val="100000"/>
              </a:lnSpc>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The link is in your email as well since you checked in</a:t>
            </a:r>
            <a:endParaRPr sz="1800">
              <a:solidFill>
                <a:schemeClr val="dk1"/>
              </a:solidFill>
              <a:latin typeface="Open Sans"/>
              <a:ea typeface="Open Sans"/>
              <a:cs typeface="Open Sans"/>
              <a:sym typeface="Open Sans"/>
            </a:endParaRPr>
          </a:p>
          <a:p>
            <a:pPr indent="-342900" lvl="1" marL="914400" rtl="0">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Download the Zip file by following the link on the screen or their email</a:t>
            </a:r>
            <a:endParaRPr sz="1800">
              <a:solidFill>
                <a:schemeClr val="dk1"/>
              </a:solidFill>
              <a:latin typeface="Open Sans"/>
              <a:ea typeface="Open Sans"/>
              <a:cs typeface="Open Sans"/>
              <a:sym typeface="Open Sans"/>
            </a:endParaRPr>
          </a:p>
          <a:p>
            <a:pPr indent="-342900" lvl="1" marL="914400" rtl="0">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Unzip the file and open the directory called “src” inside it</a:t>
            </a:r>
            <a:endParaRPr sz="1800">
              <a:solidFill>
                <a:schemeClr val="dk1"/>
              </a:solidFill>
              <a:latin typeface="Open Sans"/>
              <a:ea typeface="Open Sans"/>
              <a:cs typeface="Open Sans"/>
              <a:sym typeface="Open Sans"/>
            </a:endParaRPr>
          </a:p>
          <a:p>
            <a:pPr indent="-342900" lvl="1" marL="914400" rtl="0">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Open index.js in their favorite code editor (they can download Atom or Sublime if they don’t have one)</a:t>
            </a:r>
            <a:endParaRPr sz="1800">
              <a:solidFill>
                <a:schemeClr val="dk1"/>
              </a:solidFill>
              <a:latin typeface="Open Sans"/>
              <a:ea typeface="Open Sans"/>
              <a:cs typeface="Open Sans"/>
              <a:sym typeface="Open Sans"/>
            </a:endParaRPr>
          </a:p>
          <a:p>
            <a:pPr indent="-342900" lvl="0" marL="457200" rtl="0">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Walk around and make sure everyone is able to open the file.  </a:t>
            </a:r>
            <a:endParaRPr sz="1800">
              <a:solidFill>
                <a:schemeClr val="dk1"/>
              </a:solidFill>
              <a:latin typeface="Open Sans"/>
              <a:ea typeface="Open Sans"/>
              <a:cs typeface="Open Sans"/>
              <a:sym typeface="Open Sans"/>
            </a:endParaRPr>
          </a:p>
          <a:p>
            <a:pPr indent="0" lvl="0" marL="0">
              <a:spcBef>
                <a:spcPts val="0"/>
              </a:spcBef>
              <a:spcAft>
                <a:spcPts val="0"/>
              </a:spcAft>
              <a:buClr>
                <a:schemeClr val="dk1"/>
              </a:buClr>
              <a:buSzPts val="1100"/>
              <a:buFont typeface="Arial"/>
              <a:buNone/>
            </a:pPr>
            <a:r>
              <a:t/>
            </a:r>
            <a:endParaRPr>
              <a:solidFill>
                <a:schemeClr val="dk1"/>
              </a:solidFill>
            </a:endParaRPr>
          </a:p>
          <a:p>
            <a:pPr indent="0" lvl="0" marL="0">
              <a:spcBef>
                <a:spcPts val="0"/>
              </a:spcBef>
              <a:spcAft>
                <a:spcPts val="0"/>
              </a:spcAft>
              <a:buClr>
                <a:schemeClr val="dk1"/>
              </a:buClr>
              <a:buSzPts val="1100"/>
              <a:buFont typeface="Arial"/>
              <a:buNone/>
            </a:pPr>
            <a:r>
              <a:t/>
            </a:r>
            <a:endParaRPr>
              <a:solidFill>
                <a:schemeClr val="dk1"/>
              </a:solidFill>
            </a:endParaRPr>
          </a:p>
          <a:p>
            <a:pPr indent="0" lvl="0" marL="0" rtl="0">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3" name="Shape 333"/>
        <p:cNvGrpSpPr/>
        <p:nvPr/>
      </p:nvGrpSpPr>
      <p:grpSpPr>
        <a:xfrm>
          <a:off x="0" y="0"/>
          <a:ext cx="0" cy="0"/>
          <a:chOff x="0" y="0"/>
          <a:chExt cx="0" cy="0"/>
        </a:xfrm>
      </p:grpSpPr>
      <p:sp>
        <p:nvSpPr>
          <p:cNvPr id="334" name="Shape 334"/>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335" name="Shape 33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The first section of this file contains a list of facts about MLH.</a:t>
            </a:r>
            <a:endParaRPr sz="1800">
              <a:solidFill>
                <a:schemeClr val="dk1"/>
              </a:solidFill>
              <a:latin typeface="Open Sans"/>
              <a:ea typeface="Open Sans"/>
              <a:cs typeface="Open Sans"/>
              <a:sym typeface="Open Sans"/>
            </a:endParaRPr>
          </a:p>
          <a:p>
            <a:pPr indent="-342900" lvl="0" marL="457200" rtl="0">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We store this in a variable called “FACTS”</a:t>
            </a:r>
            <a:endParaRPr sz="1800">
              <a:solidFill>
                <a:schemeClr val="dk1"/>
              </a:solidFill>
              <a:latin typeface="Open Sans"/>
              <a:ea typeface="Open Sans"/>
              <a:cs typeface="Open Sans"/>
              <a:sym typeface="Open Sans"/>
            </a:endParaRPr>
          </a:p>
          <a:p>
            <a:pPr indent="-342900" lvl="0" marL="457200" rtl="0">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We’re going to replace these with some facts of your choice</a:t>
            </a:r>
            <a:endParaRPr sz="1800">
              <a:solidFill>
                <a:schemeClr val="dk1"/>
              </a:solidFill>
              <a:latin typeface="Open Sans"/>
              <a:ea typeface="Open Sans"/>
              <a:cs typeface="Open Sans"/>
              <a:sym typeface="Open Sans"/>
            </a:endParaRPr>
          </a:p>
          <a:p>
            <a:pPr indent="-342900" lvl="1" marL="914400" rtl="0">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Each line needs to end with a comma (“,”) except the last one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2" name="Shape 342"/>
        <p:cNvGrpSpPr/>
        <p:nvPr/>
      </p:nvGrpSpPr>
      <p:grpSpPr>
        <a:xfrm>
          <a:off x="0" y="0"/>
          <a:ext cx="0" cy="0"/>
          <a:chOff x="0" y="0"/>
          <a:chExt cx="0" cy="0"/>
        </a:xfrm>
      </p:grpSpPr>
      <p:sp>
        <p:nvSpPr>
          <p:cNvPr id="343" name="Shape 343"/>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344" name="Shape 34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The next section maps intents (Launch and Get New Fact) to actual code.</a:t>
            </a:r>
            <a:endParaRPr sz="1800">
              <a:solidFill>
                <a:schemeClr val="dk1"/>
              </a:solidFill>
              <a:latin typeface="Open Sans"/>
              <a:ea typeface="Open Sans"/>
              <a:cs typeface="Open Sans"/>
              <a:sym typeface="Open Sans"/>
            </a:endParaRPr>
          </a:p>
          <a:p>
            <a:pPr indent="-342900" lvl="0" marL="457200" rtl="0">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Both “LaunchIntent” and “GetNewFactIntent” trigger the “GetFact” function.</a:t>
            </a:r>
            <a:endParaRPr sz="1800">
              <a:solidFill>
                <a:schemeClr val="dk1"/>
              </a:solidFill>
              <a:latin typeface="Open Sans"/>
              <a:ea typeface="Open Sans"/>
              <a:cs typeface="Open Sans"/>
              <a:sym typeface="Open Sans"/>
            </a:endParaRPr>
          </a:p>
          <a:p>
            <a:pPr indent="-342900" lvl="0" marL="457200" rtl="0">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The GetFact function does the following:</a:t>
            </a:r>
            <a:endParaRPr sz="1800">
              <a:solidFill>
                <a:schemeClr val="dk1"/>
              </a:solidFill>
              <a:latin typeface="Open Sans"/>
              <a:ea typeface="Open Sans"/>
              <a:cs typeface="Open Sans"/>
              <a:sym typeface="Open Sans"/>
            </a:endParaRPr>
          </a:p>
          <a:p>
            <a:pPr indent="-342900" lvl="1" marL="914400" rtl="0">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Select a random element from the FACTS list</a:t>
            </a:r>
            <a:endParaRPr sz="1800">
              <a:solidFill>
                <a:schemeClr val="dk1"/>
              </a:solidFill>
              <a:latin typeface="Open Sans"/>
              <a:ea typeface="Open Sans"/>
              <a:cs typeface="Open Sans"/>
              <a:sym typeface="Open Sans"/>
            </a:endParaRPr>
          </a:p>
          <a:p>
            <a:pPr indent="-342900" lvl="1" marL="914400" rtl="0">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Prepend “Here’s your fact” to the fact</a:t>
            </a:r>
            <a:endParaRPr sz="1800">
              <a:solidFill>
                <a:schemeClr val="dk1"/>
              </a:solidFill>
              <a:latin typeface="Open Sans"/>
              <a:ea typeface="Open Sans"/>
              <a:cs typeface="Open Sans"/>
              <a:sym typeface="Open Sans"/>
            </a:endParaRPr>
          </a:p>
          <a:p>
            <a:pPr indent="-342900" lvl="1" marL="914400" rtl="0">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Tell Alexa to respond with the fact by emitting a “:tellWithCard” event.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0" name="Shape 350"/>
        <p:cNvGrpSpPr/>
        <p:nvPr/>
      </p:nvGrpSpPr>
      <p:grpSpPr>
        <a:xfrm>
          <a:off x="0" y="0"/>
          <a:ext cx="0" cy="0"/>
          <a:chOff x="0" y="0"/>
          <a:chExt cx="0" cy="0"/>
        </a:xfrm>
      </p:grpSpPr>
      <p:sp>
        <p:nvSpPr>
          <p:cNvPr id="351" name="Shape 351"/>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352" name="Shape 35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The final section passes our configuration to Alexa using the Alexa SDK</a:t>
            </a:r>
            <a:endParaRPr sz="1800">
              <a:solidFill>
                <a:schemeClr val="dk1"/>
              </a:solidFill>
              <a:latin typeface="Open Sans"/>
              <a:ea typeface="Open Sans"/>
              <a:cs typeface="Open Sans"/>
              <a:sym typeface="Open Sans"/>
            </a:endParaRPr>
          </a:p>
          <a:p>
            <a:pPr indent="-342900" lvl="0" marL="457200" marR="0" rtl="0" algn="l">
              <a:lnSpc>
                <a:spcPct val="100000"/>
              </a:lnSpc>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We instantiate a new Alexa object and pass it the parsed speech the user gave us</a:t>
            </a:r>
            <a:endParaRPr sz="1800">
              <a:solidFill>
                <a:schemeClr val="dk1"/>
              </a:solidFill>
              <a:latin typeface="Open Sans"/>
              <a:ea typeface="Open Sans"/>
              <a:cs typeface="Open Sans"/>
              <a:sym typeface="Open Sans"/>
            </a:endParaRPr>
          </a:p>
          <a:p>
            <a:pPr indent="-342900" lvl="0" marL="457200" marR="0" rtl="0" algn="l">
              <a:lnSpc>
                <a:spcPct val="100000"/>
              </a:lnSpc>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Register the list of handlers we created in the last section so Alexa knows how to respond.</a:t>
            </a:r>
            <a:endParaRPr sz="1800">
              <a:solidFill>
                <a:schemeClr val="dk1"/>
              </a:solidFill>
              <a:latin typeface="Open Sans"/>
              <a:ea typeface="Open Sans"/>
              <a:cs typeface="Open Sans"/>
              <a:sym typeface="Open Sans"/>
            </a:endParaRPr>
          </a:p>
          <a:p>
            <a:pPr indent="-342900" lvl="0" marL="457200" marR="0" rtl="0" algn="l">
              <a:lnSpc>
                <a:spcPct val="100000"/>
              </a:lnSpc>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Execute the request.</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8" name="Shape 358"/>
        <p:cNvGrpSpPr/>
        <p:nvPr/>
      </p:nvGrpSpPr>
      <p:grpSpPr>
        <a:xfrm>
          <a:off x="0" y="0"/>
          <a:ext cx="0" cy="0"/>
          <a:chOff x="0" y="0"/>
          <a:chExt cx="0" cy="0"/>
        </a:xfrm>
      </p:grpSpPr>
      <p:sp>
        <p:nvSpPr>
          <p:cNvPr id="359" name="Shape 359"/>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360" name="Shape 36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 name="Shape 64"/>
        <p:cNvGrpSpPr/>
        <p:nvPr/>
      </p:nvGrpSpPr>
      <p:grpSpPr>
        <a:xfrm>
          <a:off x="0" y="0"/>
          <a:ext cx="0" cy="0"/>
          <a:chOff x="0" y="0"/>
          <a:chExt cx="0" cy="0"/>
        </a:xfrm>
      </p:grpSpPr>
      <p:sp>
        <p:nvSpPr>
          <p:cNvPr id="65" name="Shape 65"/>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66" name="Shape 6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sz="1800">
              <a:solidFill>
                <a:schemeClr val="dk1"/>
              </a:solidFill>
              <a:latin typeface="Open Sans"/>
              <a:ea typeface="Open Sans"/>
              <a:cs typeface="Open Sans"/>
              <a:sym typeface="Open Sans"/>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7" name="Shape 367"/>
        <p:cNvGrpSpPr/>
        <p:nvPr/>
      </p:nvGrpSpPr>
      <p:grpSpPr>
        <a:xfrm>
          <a:off x="0" y="0"/>
          <a:ext cx="0" cy="0"/>
          <a:chOff x="0" y="0"/>
          <a:chExt cx="0" cy="0"/>
        </a:xfrm>
      </p:grpSpPr>
      <p:sp>
        <p:nvSpPr>
          <p:cNvPr id="368" name="Shape 368"/>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369" name="Shape 36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You should leave the default settings - Edit code inline, Node.js 6.10, index.handler</a:t>
            </a:r>
            <a:endParaRPr sz="1800">
              <a:solidFill>
                <a:schemeClr val="dk1"/>
              </a:solidFill>
              <a:latin typeface="Open Sans"/>
              <a:ea typeface="Open Sans"/>
              <a:cs typeface="Open Sans"/>
              <a:sym typeface="Open Sans"/>
            </a:endParaRPr>
          </a:p>
          <a:p>
            <a:pPr indent="-342900" lvl="0" marL="457200" rtl="0">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Copy the full contents of the index.js file into the Lambda editor on the AWS website (completely overwrite any existing code on the Lambda editor)</a:t>
            </a:r>
            <a:endParaRPr sz="1800">
              <a:solidFill>
                <a:schemeClr val="dk1"/>
              </a:solidFill>
              <a:latin typeface="Open Sans"/>
              <a:ea typeface="Open Sans"/>
              <a:cs typeface="Open Sans"/>
              <a:sym typeface="Open Sans"/>
            </a:endParaRPr>
          </a:p>
          <a:p>
            <a:pPr indent="-342900" lvl="0" marL="457200" rtl="0">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Make sure you copy the full file and paste over the entire contents of what is already in the editor.</a:t>
            </a:r>
            <a:endParaRPr sz="1800">
              <a:solidFill>
                <a:schemeClr val="dk1"/>
              </a:solidFill>
              <a:latin typeface="Open Sans"/>
              <a:ea typeface="Open Sans"/>
              <a:cs typeface="Open Sans"/>
              <a:sym typeface="Open Sans"/>
            </a:endParaRPr>
          </a:p>
          <a:p>
            <a:pPr indent="-342900" lvl="0" marL="457200" rtl="0">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Make sure to click “Save” - NOT “Save and Test” at the top of the screen. </a:t>
            </a:r>
            <a:endParaRPr sz="1800">
              <a:solidFill>
                <a:schemeClr val="dk1"/>
              </a:solidFill>
              <a:latin typeface="Open Sans"/>
              <a:ea typeface="Open Sans"/>
              <a:cs typeface="Open Sans"/>
              <a:sym typeface="Open Sans"/>
            </a:endParaRPr>
          </a:p>
          <a:p>
            <a:pPr indent="0" lvl="0" marL="0" rtl="0">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5" name="Shape 375"/>
        <p:cNvGrpSpPr/>
        <p:nvPr/>
      </p:nvGrpSpPr>
      <p:grpSpPr>
        <a:xfrm>
          <a:off x="0" y="0"/>
          <a:ext cx="0" cy="0"/>
          <a:chOff x="0" y="0"/>
          <a:chExt cx="0" cy="0"/>
        </a:xfrm>
      </p:grpSpPr>
      <p:sp>
        <p:nvSpPr>
          <p:cNvPr id="376" name="Shape 376"/>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377" name="Shape 37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4" name="Shape 384"/>
        <p:cNvGrpSpPr/>
        <p:nvPr/>
      </p:nvGrpSpPr>
      <p:grpSpPr>
        <a:xfrm>
          <a:off x="0" y="0"/>
          <a:ext cx="0" cy="0"/>
          <a:chOff x="0" y="0"/>
          <a:chExt cx="0" cy="0"/>
        </a:xfrm>
      </p:grpSpPr>
      <p:sp>
        <p:nvSpPr>
          <p:cNvPr id="385" name="Shape 385"/>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386" name="Shape 38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AWS Lambda Functions are triggered by events</a:t>
            </a:r>
            <a:endParaRPr sz="1800">
              <a:solidFill>
                <a:schemeClr val="dk1"/>
              </a:solidFill>
              <a:latin typeface="Open Sans"/>
              <a:ea typeface="Open Sans"/>
              <a:cs typeface="Open Sans"/>
              <a:sym typeface="Open Sans"/>
            </a:endParaRPr>
          </a:p>
          <a:p>
            <a:pPr indent="-342900" lvl="0" marL="457200" rtl="0">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In this case, we want our function to be triggered by the “Alexa Skills Kit” event</a:t>
            </a:r>
            <a:endParaRPr sz="1800">
              <a:solidFill>
                <a:schemeClr val="dk1"/>
              </a:solidFill>
              <a:latin typeface="Open Sans"/>
              <a:ea typeface="Open Sans"/>
              <a:cs typeface="Open Sans"/>
              <a:sym typeface="Open Sans"/>
            </a:endParaRPr>
          </a:p>
          <a:p>
            <a:pPr indent="-342900" lvl="0" marL="457200" rtl="0">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Tell hackers to make sure their AWS Region is set to US East 1 (so they may have to click “Ohio” and make it say “N. Virginia”) or “Alexa Skills Kit” will not appear</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5" name="Shape 395"/>
        <p:cNvGrpSpPr/>
        <p:nvPr/>
      </p:nvGrpSpPr>
      <p:grpSpPr>
        <a:xfrm>
          <a:off x="0" y="0"/>
          <a:ext cx="0" cy="0"/>
          <a:chOff x="0" y="0"/>
          <a:chExt cx="0" cy="0"/>
        </a:xfrm>
      </p:grpSpPr>
      <p:sp>
        <p:nvSpPr>
          <p:cNvPr id="396" name="Shape 396"/>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397" name="Shape 39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3" name="Shape 403"/>
        <p:cNvGrpSpPr/>
        <p:nvPr/>
      </p:nvGrpSpPr>
      <p:grpSpPr>
        <a:xfrm>
          <a:off x="0" y="0"/>
          <a:ext cx="0" cy="0"/>
          <a:chOff x="0" y="0"/>
          <a:chExt cx="0" cy="0"/>
        </a:xfrm>
      </p:grpSpPr>
      <p:sp>
        <p:nvSpPr>
          <p:cNvPr id="404" name="Shape 404"/>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405" name="Shape 40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2" name="Shape 412"/>
        <p:cNvGrpSpPr/>
        <p:nvPr/>
      </p:nvGrpSpPr>
      <p:grpSpPr>
        <a:xfrm>
          <a:off x="0" y="0"/>
          <a:ext cx="0" cy="0"/>
          <a:chOff x="0" y="0"/>
          <a:chExt cx="0" cy="0"/>
        </a:xfrm>
      </p:grpSpPr>
      <p:sp>
        <p:nvSpPr>
          <p:cNvPr id="413" name="Shape 413"/>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414" name="Shape 41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1" name="Shape 421"/>
        <p:cNvGrpSpPr/>
        <p:nvPr/>
      </p:nvGrpSpPr>
      <p:grpSpPr>
        <a:xfrm>
          <a:off x="0" y="0"/>
          <a:ext cx="0" cy="0"/>
          <a:chOff x="0" y="0"/>
          <a:chExt cx="0" cy="0"/>
        </a:xfrm>
      </p:grpSpPr>
      <p:sp>
        <p:nvSpPr>
          <p:cNvPr id="422" name="Shape 422"/>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423" name="Shape 42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0" name="Shape 430"/>
        <p:cNvGrpSpPr/>
        <p:nvPr/>
      </p:nvGrpSpPr>
      <p:grpSpPr>
        <a:xfrm>
          <a:off x="0" y="0"/>
          <a:ext cx="0" cy="0"/>
          <a:chOff x="0" y="0"/>
          <a:chExt cx="0" cy="0"/>
        </a:xfrm>
      </p:grpSpPr>
      <p:sp>
        <p:nvSpPr>
          <p:cNvPr id="431" name="Shape 431"/>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432" name="Shape 43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1" name="Shape 441"/>
        <p:cNvGrpSpPr/>
        <p:nvPr/>
      </p:nvGrpSpPr>
      <p:grpSpPr>
        <a:xfrm>
          <a:off x="0" y="0"/>
          <a:ext cx="0" cy="0"/>
          <a:chOff x="0" y="0"/>
          <a:chExt cx="0" cy="0"/>
        </a:xfrm>
      </p:grpSpPr>
      <p:sp>
        <p:nvSpPr>
          <p:cNvPr id="442" name="Shape 442"/>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443" name="Shape 44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0" name="Shape 450"/>
        <p:cNvGrpSpPr/>
        <p:nvPr/>
      </p:nvGrpSpPr>
      <p:grpSpPr>
        <a:xfrm>
          <a:off x="0" y="0"/>
          <a:ext cx="0" cy="0"/>
          <a:chOff x="0" y="0"/>
          <a:chExt cx="0" cy="0"/>
        </a:xfrm>
      </p:grpSpPr>
      <p:sp>
        <p:nvSpPr>
          <p:cNvPr id="451" name="Shape 451"/>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452" name="Shape 45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sz="1800">
              <a:latin typeface="Open Sans"/>
              <a:ea typeface="Open Sans"/>
              <a:cs typeface="Open Sans"/>
              <a:sym typeface="Open San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 name="Shape 78"/>
        <p:cNvGrpSpPr/>
        <p:nvPr/>
      </p:nvGrpSpPr>
      <p:grpSpPr>
        <a:xfrm>
          <a:off x="0" y="0"/>
          <a:ext cx="0" cy="0"/>
          <a:chOff x="0" y="0"/>
          <a:chExt cx="0" cy="0"/>
        </a:xfrm>
      </p:grpSpPr>
      <p:sp>
        <p:nvSpPr>
          <p:cNvPr id="79" name="Shape 79"/>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80" name="Shape 8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sz="1800">
              <a:solidFill>
                <a:schemeClr val="dk1"/>
              </a:solidFill>
              <a:latin typeface="Open Sans"/>
              <a:ea typeface="Open Sans"/>
              <a:cs typeface="Open Sans"/>
              <a:sym typeface="Open Sans"/>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8" name="Shape 458"/>
        <p:cNvGrpSpPr/>
        <p:nvPr/>
      </p:nvGrpSpPr>
      <p:grpSpPr>
        <a:xfrm>
          <a:off x="0" y="0"/>
          <a:ext cx="0" cy="0"/>
          <a:chOff x="0" y="0"/>
          <a:chExt cx="0" cy="0"/>
        </a:xfrm>
      </p:grpSpPr>
      <p:sp>
        <p:nvSpPr>
          <p:cNvPr id="459" name="Shape 459"/>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460" name="Shape 46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We’ve completed the backend of your Alexa skill using AWS Lambda. </a:t>
            </a:r>
            <a:endParaRPr sz="1800">
              <a:solidFill>
                <a:schemeClr val="dk1"/>
              </a:solidFill>
              <a:latin typeface="Open Sans"/>
              <a:ea typeface="Open Sans"/>
              <a:cs typeface="Open Sans"/>
              <a:sym typeface="Open Sans"/>
            </a:endParaRPr>
          </a:p>
          <a:p>
            <a:pPr indent="-342900" lvl="0" marL="457200" rtl="0">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Next we’re going register our function as an actual skill that Alexa can use</a:t>
            </a:r>
            <a:endParaRPr sz="1800">
              <a:solidFill>
                <a:schemeClr val="dk1"/>
              </a:solidFill>
              <a:latin typeface="Open Sans"/>
              <a:ea typeface="Open Sans"/>
              <a:cs typeface="Open Sans"/>
              <a:sym typeface="Open Sans"/>
            </a:endParaRPr>
          </a:p>
          <a:p>
            <a:pPr indent="-342900" lvl="0" marL="457200" rtl="0">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Before we move on, note the “ARN” (Amazon Resource Name) at the top of your screen.  This is basically a unique identifier for your Lambda function.</a:t>
            </a:r>
            <a:endParaRPr sz="1800">
              <a:solidFill>
                <a:schemeClr val="dk1"/>
              </a:solidFill>
              <a:latin typeface="Open Sans"/>
              <a:ea typeface="Open Sans"/>
              <a:cs typeface="Open Sans"/>
              <a:sym typeface="Open Sans"/>
            </a:endParaRPr>
          </a:p>
          <a:p>
            <a:pPr indent="-342900" lvl="0" marL="457200" rtl="0">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We’re going to need this to connect our Alexa skill in a few minutes, so keep this tab open or copy it into a file on your desktop.</a:t>
            </a:r>
            <a:endParaRPr sz="1800">
              <a:solidFill>
                <a:schemeClr val="dk1"/>
              </a:solidFill>
              <a:latin typeface="Open Sans"/>
              <a:ea typeface="Open Sans"/>
              <a:cs typeface="Open Sans"/>
              <a:sym typeface="Open Sans"/>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6" name="Shape 466"/>
        <p:cNvGrpSpPr/>
        <p:nvPr/>
      </p:nvGrpSpPr>
      <p:grpSpPr>
        <a:xfrm>
          <a:off x="0" y="0"/>
          <a:ext cx="0" cy="0"/>
          <a:chOff x="0" y="0"/>
          <a:chExt cx="0" cy="0"/>
        </a:xfrm>
      </p:grpSpPr>
      <p:sp>
        <p:nvSpPr>
          <p:cNvPr id="467" name="Shape 467"/>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468" name="Shape 46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3" name="Shape 473"/>
        <p:cNvGrpSpPr/>
        <p:nvPr/>
      </p:nvGrpSpPr>
      <p:grpSpPr>
        <a:xfrm>
          <a:off x="0" y="0"/>
          <a:ext cx="0" cy="0"/>
          <a:chOff x="0" y="0"/>
          <a:chExt cx="0" cy="0"/>
        </a:xfrm>
      </p:grpSpPr>
      <p:sp>
        <p:nvSpPr>
          <p:cNvPr id="474" name="Shape 474"/>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475" name="Shape 47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2" name="Shape 482"/>
        <p:cNvGrpSpPr/>
        <p:nvPr/>
      </p:nvGrpSpPr>
      <p:grpSpPr>
        <a:xfrm>
          <a:off x="0" y="0"/>
          <a:ext cx="0" cy="0"/>
          <a:chOff x="0" y="0"/>
          <a:chExt cx="0" cy="0"/>
        </a:xfrm>
      </p:grpSpPr>
      <p:sp>
        <p:nvSpPr>
          <p:cNvPr id="483" name="Shape 483"/>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484" name="Shape 48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Clr>
                <a:srgbClr val="000000"/>
              </a:buClr>
              <a:buSzPts val="1100"/>
              <a:buFont typeface="Arial"/>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0" name="Shape 490"/>
        <p:cNvGrpSpPr/>
        <p:nvPr/>
      </p:nvGrpSpPr>
      <p:grpSpPr>
        <a:xfrm>
          <a:off x="0" y="0"/>
          <a:ext cx="0" cy="0"/>
          <a:chOff x="0" y="0"/>
          <a:chExt cx="0" cy="0"/>
        </a:xfrm>
      </p:grpSpPr>
      <p:sp>
        <p:nvSpPr>
          <p:cNvPr id="491" name="Shape 491"/>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492" name="Shape 49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Clr>
                <a:srgbClr val="000000"/>
              </a:buClr>
              <a:buSzPts val="1100"/>
              <a:buFont typeface="Arial"/>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8" name="Shape 498"/>
        <p:cNvGrpSpPr/>
        <p:nvPr/>
      </p:nvGrpSpPr>
      <p:grpSpPr>
        <a:xfrm>
          <a:off x="0" y="0"/>
          <a:ext cx="0" cy="0"/>
          <a:chOff x="0" y="0"/>
          <a:chExt cx="0" cy="0"/>
        </a:xfrm>
      </p:grpSpPr>
      <p:sp>
        <p:nvSpPr>
          <p:cNvPr id="499" name="Shape 499"/>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500" name="Shape 50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1" name="Shape 511"/>
        <p:cNvGrpSpPr/>
        <p:nvPr/>
      </p:nvGrpSpPr>
      <p:grpSpPr>
        <a:xfrm>
          <a:off x="0" y="0"/>
          <a:ext cx="0" cy="0"/>
          <a:chOff x="0" y="0"/>
          <a:chExt cx="0" cy="0"/>
        </a:xfrm>
      </p:grpSpPr>
      <p:sp>
        <p:nvSpPr>
          <p:cNvPr id="512" name="Shape 512"/>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513" name="Shape 51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0" name="Shape 520"/>
        <p:cNvGrpSpPr/>
        <p:nvPr/>
      </p:nvGrpSpPr>
      <p:grpSpPr>
        <a:xfrm>
          <a:off x="0" y="0"/>
          <a:ext cx="0" cy="0"/>
          <a:chOff x="0" y="0"/>
          <a:chExt cx="0" cy="0"/>
        </a:xfrm>
      </p:grpSpPr>
      <p:sp>
        <p:nvSpPr>
          <p:cNvPr id="521" name="Shape 521"/>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522" name="Shape 52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On this screen, you’re being asked to enter an “Invocation Name.” What is an Invocation name? </a:t>
            </a:r>
            <a:endParaRPr sz="1800">
              <a:solidFill>
                <a:schemeClr val="dk1"/>
              </a:solidFill>
              <a:latin typeface="Open Sans"/>
              <a:ea typeface="Open Sans"/>
              <a:cs typeface="Open Sans"/>
              <a:sym typeface="Open Sans"/>
            </a:endParaRPr>
          </a:p>
          <a:p>
            <a:pPr indent="-342900" lvl="0" marL="457200" rtl="0">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Users will say something with the following structure to Alexa:</a:t>
            </a:r>
            <a:endParaRPr sz="1800">
              <a:solidFill>
                <a:schemeClr val="dk1"/>
              </a:solidFill>
              <a:latin typeface="Open Sans"/>
              <a:ea typeface="Open Sans"/>
              <a:cs typeface="Open Sans"/>
              <a:sym typeface="Open Sans"/>
            </a:endParaRPr>
          </a:p>
          <a:p>
            <a:pPr indent="-342900" lvl="1" marL="914400" rtl="0">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Wake Word - this is the word which signals that Alexa should start listening.</a:t>
            </a:r>
            <a:endParaRPr sz="1800">
              <a:solidFill>
                <a:schemeClr val="dk1"/>
              </a:solidFill>
              <a:latin typeface="Open Sans"/>
              <a:ea typeface="Open Sans"/>
              <a:cs typeface="Open Sans"/>
              <a:sym typeface="Open Sans"/>
            </a:endParaRPr>
          </a:p>
          <a:p>
            <a:pPr indent="-342900" lvl="1" marL="914400" rtl="0">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Launch - this is the instruction for Alexa about what to do.  Since this is a skill launch means open the corresponding application.</a:t>
            </a:r>
            <a:endParaRPr sz="1800">
              <a:solidFill>
                <a:schemeClr val="dk1"/>
              </a:solidFill>
              <a:latin typeface="Open Sans"/>
              <a:ea typeface="Open Sans"/>
              <a:cs typeface="Open Sans"/>
              <a:sym typeface="Open Sans"/>
            </a:endParaRPr>
          </a:p>
          <a:p>
            <a:pPr indent="-342900" lvl="1" marL="914400" rtl="0">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Skill Invocation name - the phrase that a user will utter to launch your skill. </a:t>
            </a:r>
            <a:endParaRPr sz="1800">
              <a:solidFill>
                <a:schemeClr val="dk1"/>
              </a:solidFill>
              <a:latin typeface="Open Sans"/>
              <a:ea typeface="Open Sans"/>
              <a:cs typeface="Open Sans"/>
              <a:sym typeface="Open Sans"/>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6" name="Shape 536"/>
        <p:cNvGrpSpPr/>
        <p:nvPr/>
      </p:nvGrpSpPr>
      <p:grpSpPr>
        <a:xfrm>
          <a:off x="0" y="0"/>
          <a:ext cx="0" cy="0"/>
          <a:chOff x="0" y="0"/>
          <a:chExt cx="0" cy="0"/>
        </a:xfrm>
      </p:grpSpPr>
      <p:sp>
        <p:nvSpPr>
          <p:cNvPr id="537" name="Shape 537"/>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538" name="Shape 53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Make sure you have “Customer Interaction Model” selected for skill type.  There are a bunch of other types of Alexa skills, but this is the most common one.</a:t>
            </a:r>
            <a:endParaRPr sz="1800">
              <a:solidFill>
                <a:schemeClr val="dk1"/>
              </a:solidFill>
              <a:latin typeface="Open Sans"/>
              <a:ea typeface="Open Sans"/>
              <a:cs typeface="Open Sans"/>
              <a:sym typeface="Open Sans"/>
            </a:endParaRPr>
          </a:p>
          <a:p>
            <a:pPr indent="-342900" lvl="0" marL="457200" rtl="0">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Give your skill a name that other people would see on the Alexa App. </a:t>
            </a:r>
            <a:endParaRPr sz="1800">
              <a:solidFill>
                <a:schemeClr val="dk1"/>
              </a:solidFill>
              <a:latin typeface="Open Sans"/>
              <a:ea typeface="Open Sans"/>
              <a:cs typeface="Open Sans"/>
              <a:sym typeface="Open Sans"/>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4" name="Shape 544"/>
        <p:cNvGrpSpPr/>
        <p:nvPr/>
      </p:nvGrpSpPr>
      <p:grpSpPr>
        <a:xfrm>
          <a:off x="0" y="0"/>
          <a:ext cx="0" cy="0"/>
          <a:chOff x="0" y="0"/>
          <a:chExt cx="0" cy="0"/>
        </a:xfrm>
      </p:grpSpPr>
      <p:sp>
        <p:nvSpPr>
          <p:cNvPr id="545" name="Shape 545"/>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546" name="Shape 54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The Intent Schema is a bit of JSON which maps Alexa keywords to Lambda functions.</a:t>
            </a:r>
            <a:endParaRPr sz="1800">
              <a:solidFill>
                <a:schemeClr val="dk1"/>
              </a:solidFill>
              <a:latin typeface="Open Sans"/>
              <a:ea typeface="Open Sans"/>
              <a:cs typeface="Open Sans"/>
              <a:sym typeface="Open Sans"/>
            </a:endParaRPr>
          </a:p>
          <a:p>
            <a:pPr indent="-342900" lvl="0" marL="457200" rtl="0">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The JSON we’re going to use also includes some basic defaults like Stop, Help, and Cancel.</a:t>
            </a:r>
            <a:endParaRPr sz="1800">
              <a:solidFill>
                <a:schemeClr val="dk1"/>
              </a:solidFill>
              <a:latin typeface="Open Sans"/>
              <a:ea typeface="Open Sans"/>
              <a:cs typeface="Open Sans"/>
              <a:sym typeface="Open Sans"/>
            </a:endParaRPr>
          </a:p>
          <a:p>
            <a:pPr indent="-342900" lvl="0" marL="457200" rtl="0">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You can find this code in the zip file you downloaded earlier under the “SpeechAssets” directory.</a:t>
            </a:r>
            <a:endParaRPr sz="1800">
              <a:solidFill>
                <a:schemeClr val="dk1"/>
              </a:solidFill>
              <a:latin typeface="Open Sans"/>
              <a:ea typeface="Open Sans"/>
              <a:cs typeface="Open Sans"/>
              <a:sym typeface="Open Sans"/>
            </a:endParaRPr>
          </a:p>
          <a:p>
            <a:pPr indent="0" lvl="0" marL="0" rtl="0">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 name="Shape 89"/>
        <p:cNvGrpSpPr/>
        <p:nvPr/>
      </p:nvGrpSpPr>
      <p:grpSpPr>
        <a:xfrm>
          <a:off x="0" y="0"/>
          <a:ext cx="0" cy="0"/>
          <a:chOff x="0" y="0"/>
          <a:chExt cx="0" cy="0"/>
        </a:xfrm>
      </p:grpSpPr>
      <p:sp>
        <p:nvSpPr>
          <p:cNvPr id="90" name="Shape 90"/>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91" name="Shape 9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sz="1800">
              <a:solidFill>
                <a:schemeClr val="dk1"/>
              </a:solidFill>
              <a:latin typeface="Open Sans"/>
              <a:ea typeface="Open Sans"/>
              <a:cs typeface="Open Sans"/>
              <a:sym typeface="Open Sans"/>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3" name="Shape 553"/>
        <p:cNvGrpSpPr/>
        <p:nvPr/>
      </p:nvGrpSpPr>
      <p:grpSpPr>
        <a:xfrm>
          <a:off x="0" y="0"/>
          <a:ext cx="0" cy="0"/>
          <a:chOff x="0" y="0"/>
          <a:chExt cx="0" cy="0"/>
        </a:xfrm>
      </p:grpSpPr>
      <p:sp>
        <p:nvSpPr>
          <p:cNvPr id="554" name="Shape 554"/>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555" name="Shape 55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1" name="Shape 561"/>
        <p:cNvGrpSpPr/>
        <p:nvPr/>
      </p:nvGrpSpPr>
      <p:grpSpPr>
        <a:xfrm>
          <a:off x="0" y="0"/>
          <a:ext cx="0" cy="0"/>
          <a:chOff x="0" y="0"/>
          <a:chExt cx="0" cy="0"/>
        </a:xfrm>
      </p:grpSpPr>
      <p:sp>
        <p:nvSpPr>
          <p:cNvPr id="562" name="Shape 562"/>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563" name="Shape 56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The next thing we need to configure is the set of Sample Utterances.</a:t>
            </a:r>
            <a:endParaRPr sz="1800">
              <a:solidFill>
                <a:schemeClr val="dk1"/>
              </a:solidFill>
              <a:latin typeface="Open Sans"/>
              <a:ea typeface="Open Sans"/>
              <a:cs typeface="Open Sans"/>
              <a:sym typeface="Open Sans"/>
            </a:endParaRPr>
          </a:p>
          <a:p>
            <a:pPr indent="-342900" lvl="0" marL="457200" rtl="0">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This is not meant to be an exhaustive list, but should be a set of basic examples of how you want users to interact with your skill.</a:t>
            </a:r>
            <a:endParaRPr sz="1800">
              <a:solidFill>
                <a:schemeClr val="dk1"/>
              </a:solidFill>
              <a:latin typeface="Open Sans"/>
              <a:ea typeface="Open Sans"/>
              <a:cs typeface="Open Sans"/>
              <a:sym typeface="Open Sans"/>
            </a:endParaRPr>
          </a:p>
          <a:p>
            <a:pPr indent="-342900" lvl="0" marL="457200" rtl="0">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You can find these inside the SpeechAssets folder of the zip file you downloaded earlier.</a:t>
            </a:r>
            <a:endParaRPr sz="1800">
              <a:solidFill>
                <a:schemeClr val="dk1"/>
              </a:solidFill>
              <a:latin typeface="Open Sans"/>
              <a:ea typeface="Open Sans"/>
              <a:cs typeface="Open Sans"/>
              <a:sym typeface="Open Sans"/>
            </a:endParaRPr>
          </a:p>
          <a:p>
            <a:pPr indent="-342900" lvl="0" marL="457200" rtl="0">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Open the SampleUtterances.txt file and </a:t>
            </a:r>
            <a:r>
              <a:rPr b="1" lang="en" sz="1800">
                <a:solidFill>
                  <a:schemeClr val="dk1"/>
                </a:solidFill>
                <a:latin typeface="Open Sans"/>
                <a:ea typeface="Open Sans"/>
                <a:cs typeface="Open Sans"/>
                <a:sym typeface="Open Sans"/>
              </a:rPr>
              <a:t>replace the relevant bits with their Invocation Name - this part is extra important</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0" name="Shape 570"/>
        <p:cNvGrpSpPr/>
        <p:nvPr/>
      </p:nvGrpSpPr>
      <p:grpSpPr>
        <a:xfrm>
          <a:off x="0" y="0"/>
          <a:ext cx="0" cy="0"/>
          <a:chOff x="0" y="0"/>
          <a:chExt cx="0" cy="0"/>
        </a:xfrm>
      </p:grpSpPr>
      <p:sp>
        <p:nvSpPr>
          <p:cNvPr id="571" name="Shape 571"/>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572" name="Shape 57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8" name="Shape 578"/>
        <p:cNvGrpSpPr/>
        <p:nvPr/>
      </p:nvGrpSpPr>
      <p:grpSpPr>
        <a:xfrm>
          <a:off x="0" y="0"/>
          <a:ext cx="0" cy="0"/>
          <a:chOff x="0" y="0"/>
          <a:chExt cx="0" cy="0"/>
        </a:xfrm>
      </p:grpSpPr>
      <p:sp>
        <p:nvSpPr>
          <p:cNvPr id="579" name="Shape 579"/>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580" name="Shape 58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Make sure that you have the correct sections filled out.  They should be “Intent Schema” and “Sample Utterances”.  Everything else is optional.</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6" name="Shape 586"/>
        <p:cNvGrpSpPr/>
        <p:nvPr/>
      </p:nvGrpSpPr>
      <p:grpSpPr>
        <a:xfrm>
          <a:off x="0" y="0"/>
          <a:ext cx="0" cy="0"/>
          <a:chOff x="0" y="0"/>
          <a:chExt cx="0" cy="0"/>
        </a:xfrm>
      </p:grpSpPr>
      <p:sp>
        <p:nvSpPr>
          <p:cNvPr id="587" name="Shape 587"/>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588" name="Shape 58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5" name="Shape 595"/>
        <p:cNvGrpSpPr/>
        <p:nvPr/>
      </p:nvGrpSpPr>
      <p:grpSpPr>
        <a:xfrm>
          <a:off x="0" y="0"/>
          <a:ext cx="0" cy="0"/>
          <a:chOff x="0" y="0"/>
          <a:chExt cx="0" cy="0"/>
        </a:xfrm>
      </p:grpSpPr>
      <p:sp>
        <p:nvSpPr>
          <p:cNvPr id="596" name="Shape 596"/>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597" name="Shape 59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5" name="Shape 605"/>
        <p:cNvGrpSpPr/>
        <p:nvPr/>
      </p:nvGrpSpPr>
      <p:grpSpPr>
        <a:xfrm>
          <a:off x="0" y="0"/>
          <a:ext cx="0" cy="0"/>
          <a:chOff x="0" y="0"/>
          <a:chExt cx="0" cy="0"/>
        </a:xfrm>
      </p:grpSpPr>
      <p:sp>
        <p:nvSpPr>
          <p:cNvPr id="606" name="Shape 606"/>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607" name="Shape 60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If you entered all of the information correctly, you should be able to test you skill on the next page.</a:t>
            </a:r>
            <a:endParaRPr sz="1800">
              <a:solidFill>
                <a:schemeClr val="dk1"/>
              </a:solidFill>
              <a:latin typeface="Open Sans"/>
              <a:ea typeface="Open Sans"/>
              <a:cs typeface="Open Sans"/>
              <a:sym typeface="Open Sans"/>
            </a:endParaRPr>
          </a:p>
          <a:p>
            <a:pPr indent="-342900" lvl="0" marL="457200" rtl="0">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You can type what you would expect the user to say into the textbox under the “Service Simulator” section.  </a:t>
            </a:r>
            <a:endParaRPr sz="1800">
              <a:solidFill>
                <a:schemeClr val="dk1"/>
              </a:solidFill>
              <a:latin typeface="Open Sans"/>
              <a:ea typeface="Open Sans"/>
              <a:cs typeface="Open Sans"/>
              <a:sym typeface="Open Sans"/>
            </a:endParaRPr>
          </a:p>
          <a:p>
            <a:pPr indent="-342900" lvl="0" marL="457200" rtl="0">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Try entering something like “Alexa open [YOUR INVOCATION NAME]” to see if you get a response.</a:t>
            </a:r>
            <a:endParaRPr sz="1800">
              <a:solidFill>
                <a:schemeClr val="dk1"/>
              </a:solidFill>
              <a:latin typeface="Open Sans"/>
              <a:ea typeface="Open Sans"/>
              <a:cs typeface="Open Sans"/>
              <a:sym typeface="Open Sans"/>
            </a:endParaRPr>
          </a:p>
          <a:p>
            <a:pPr indent="0" lvl="0" marL="0" rtl="0">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8" name="Shape 618"/>
        <p:cNvGrpSpPr/>
        <p:nvPr/>
      </p:nvGrpSpPr>
      <p:grpSpPr>
        <a:xfrm>
          <a:off x="0" y="0"/>
          <a:ext cx="0" cy="0"/>
          <a:chOff x="0" y="0"/>
          <a:chExt cx="0" cy="0"/>
        </a:xfrm>
      </p:grpSpPr>
      <p:sp>
        <p:nvSpPr>
          <p:cNvPr id="619" name="Shape 619"/>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620" name="Shape 62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9" name="Shape 629"/>
        <p:cNvGrpSpPr/>
        <p:nvPr/>
      </p:nvGrpSpPr>
      <p:grpSpPr>
        <a:xfrm>
          <a:off x="0" y="0"/>
          <a:ext cx="0" cy="0"/>
          <a:chOff x="0" y="0"/>
          <a:chExt cx="0" cy="0"/>
        </a:xfrm>
      </p:grpSpPr>
      <p:sp>
        <p:nvSpPr>
          <p:cNvPr id="630" name="Shape 630"/>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631" name="Shape 63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sz="1800">
              <a:solidFill>
                <a:schemeClr val="dk1"/>
              </a:solidFill>
              <a:latin typeface="Open Sans"/>
              <a:ea typeface="Open Sans"/>
              <a:cs typeface="Open Sans"/>
              <a:sym typeface="Open Sans"/>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5" name="Shape 635"/>
        <p:cNvGrpSpPr/>
        <p:nvPr/>
      </p:nvGrpSpPr>
      <p:grpSpPr>
        <a:xfrm>
          <a:off x="0" y="0"/>
          <a:ext cx="0" cy="0"/>
          <a:chOff x="0" y="0"/>
          <a:chExt cx="0" cy="0"/>
        </a:xfrm>
      </p:grpSpPr>
      <p:sp>
        <p:nvSpPr>
          <p:cNvPr id="636" name="Shape 636"/>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637" name="Shape 63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 name="Shape 99"/>
        <p:cNvGrpSpPr/>
        <p:nvPr/>
      </p:nvGrpSpPr>
      <p:grpSpPr>
        <a:xfrm>
          <a:off x="0" y="0"/>
          <a:ext cx="0" cy="0"/>
          <a:chOff x="0" y="0"/>
          <a:chExt cx="0" cy="0"/>
        </a:xfrm>
      </p:grpSpPr>
      <p:sp>
        <p:nvSpPr>
          <p:cNvPr id="100" name="Shape 100"/>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101" name="Shape 10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sz="1800">
              <a:solidFill>
                <a:schemeClr val="dk1"/>
              </a:solidFill>
              <a:latin typeface="Open Sans"/>
              <a:ea typeface="Open Sans"/>
              <a:cs typeface="Open Sans"/>
              <a:sym typeface="Open Sans"/>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0" name="Shape 640"/>
        <p:cNvGrpSpPr/>
        <p:nvPr/>
      </p:nvGrpSpPr>
      <p:grpSpPr>
        <a:xfrm>
          <a:off x="0" y="0"/>
          <a:ext cx="0" cy="0"/>
          <a:chOff x="0" y="0"/>
          <a:chExt cx="0" cy="0"/>
        </a:xfrm>
      </p:grpSpPr>
      <p:sp>
        <p:nvSpPr>
          <p:cNvPr id="641" name="Shape 641"/>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642" name="Shape 64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6" name="Shape 656"/>
        <p:cNvGrpSpPr/>
        <p:nvPr/>
      </p:nvGrpSpPr>
      <p:grpSpPr>
        <a:xfrm>
          <a:off x="0" y="0"/>
          <a:ext cx="0" cy="0"/>
          <a:chOff x="0" y="0"/>
          <a:chExt cx="0" cy="0"/>
        </a:xfrm>
      </p:grpSpPr>
      <p:sp>
        <p:nvSpPr>
          <p:cNvPr id="657" name="Shape 657"/>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658" name="Shape 65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3" name="Shape 663"/>
        <p:cNvGrpSpPr/>
        <p:nvPr/>
      </p:nvGrpSpPr>
      <p:grpSpPr>
        <a:xfrm>
          <a:off x="0" y="0"/>
          <a:ext cx="0" cy="0"/>
          <a:chOff x="0" y="0"/>
          <a:chExt cx="0" cy="0"/>
        </a:xfrm>
      </p:grpSpPr>
      <p:sp>
        <p:nvSpPr>
          <p:cNvPr id="664" name="Shape 664"/>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665" name="Shape 66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8" name="Shape 668"/>
        <p:cNvGrpSpPr/>
        <p:nvPr/>
      </p:nvGrpSpPr>
      <p:grpSpPr>
        <a:xfrm>
          <a:off x="0" y="0"/>
          <a:ext cx="0" cy="0"/>
          <a:chOff x="0" y="0"/>
          <a:chExt cx="0" cy="0"/>
        </a:xfrm>
      </p:grpSpPr>
      <p:sp>
        <p:nvSpPr>
          <p:cNvPr id="669" name="Shape 669"/>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670" name="Shape 67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6" name="Shape 676"/>
        <p:cNvGrpSpPr/>
        <p:nvPr/>
      </p:nvGrpSpPr>
      <p:grpSpPr>
        <a:xfrm>
          <a:off x="0" y="0"/>
          <a:ext cx="0" cy="0"/>
          <a:chOff x="0" y="0"/>
          <a:chExt cx="0" cy="0"/>
        </a:xfrm>
      </p:grpSpPr>
      <p:sp>
        <p:nvSpPr>
          <p:cNvPr id="677" name="Shape 677"/>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678" name="Shape 67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5" name="Shape 685"/>
        <p:cNvGrpSpPr/>
        <p:nvPr/>
      </p:nvGrpSpPr>
      <p:grpSpPr>
        <a:xfrm>
          <a:off x="0" y="0"/>
          <a:ext cx="0" cy="0"/>
          <a:chOff x="0" y="0"/>
          <a:chExt cx="0" cy="0"/>
        </a:xfrm>
      </p:grpSpPr>
      <p:sp>
        <p:nvSpPr>
          <p:cNvPr id="686" name="Shape 686"/>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687" name="Shape 68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4" name="Shape 694"/>
        <p:cNvGrpSpPr/>
        <p:nvPr/>
      </p:nvGrpSpPr>
      <p:grpSpPr>
        <a:xfrm>
          <a:off x="0" y="0"/>
          <a:ext cx="0" cy="0"/>
          <a:chOff x="0" y="0"/>
          <a:chExt cx="0" cy="0"/>
        </a:xfrm>
      </p:grpSpPr>
      <p:sp>
        <p:nvSpPr>
          <p:cNvPr id="695" name="Shape 695"/>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696" name="Shape 69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1" name="Shape 701"/>
        <p:cNvGrpSpPr/>
        <p:nvPr/>
      </p:nvGrpSpPr>
      <p:grpSpPr>
        <a:xfrm>
          <a:off x="0" y="0"/>
          <a:ext cx="0" cy="0"/>
          <a:chOff x="0" y="0"/>
          <a:chExt cx="0" cy="0"/>
        </a:xfrm>
      </p:grpSpPr>
      <p:sp>
        <p:nvSpPr>
          <p:cNvPr id="702" name="Shape 702"/>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703" name="Shape 70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 name="Shape 110"/>
        <p:cNvGrpSpPr/>
        <p:nvPr/>
      </p:nvGrpSpPr>
      <p:grpSpPr>
        <a:xfrm>
          <a:off x="0" y="0"/>
          <a:ext cx="0" cy="0"/>
          <a:chOff x="0" y="0"/>
          <a:chExt cx="0" cy="0"/>
        </a:xfrm>
      </p:grpSpPr>
      <p:sp>
        <p:nvSpPr>
          <p:cNvPr id="111" name="Shape 111"/>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112" name="Shape 11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sz="1800">
              <a:solidFill>
                <a:schemeClr val="dk1"/>
              </a:solidFill>
              <a:latin typeface="Open Sans"/>
              <a:ea typeface="Open Sans"/>
              <a:cs typeface="Open Sans"/>
              <a:sym typeface="Open San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5" name="Shape 115"/>
        <p:cNvGrpSpPr/>
        <p:nvPr/>
      </p:nvGrpSpPr>
      <p:grpSpPr>
        <a:xfrm>
          <a:off x="0" y="0"/>
          <a:ext cx="0" cy="0"/>
          <a:chOff x="0" y="0"/>
          <a:chExt cx="0" cy="0"/>
        </a:xfrm>
      </p:grpSpPr>
      <p:sp>
        <p:nvSpPr>
          <p:cNvPr id="116" name="Shape 116"/>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117" name="Shape 11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sz="1800">
              <a:solidFill>
                <a:schemeClr val="dk1"/>
              </a:solidFill>
              <a:latin typeface="Open Sans"/>
              <a:ea typeface="Open Sans"/>
              <a:cs typeface="Open Sans"/>
              <a:sym typeface="Open San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6" name="Shape 6"/>
        <p:cNvGrpSpPr/>
        <p:nvPr/>
      </p:nvGrpSpPr>
      <p:grpSpPr>
        <a:xfrm>
          <a:off x="0" y="0"/>
          <a:ext cx="0" cy="0"/>
          <a:chOff x="0" y="0"/>
          <a:chExt cx="0" cy="0"/>
        </a:xfrm>
      </p:grpSpPr>
      <p:sp>
        <p:nvSpPr>
          <p:cNvPr id="7" name="Shape 7"/>
          <p:cNvSpPr txBox="1"/>
          <p:nvPr>
            <p:ph idx="12" type="sldNum"/>
          </p:nvPr>
        </p:nvSpPr>
        <p:spPr>
          <a:xfrm>
            <a:off x="8472458" y="6217622"/>
            <a:ext cx="548700" cy="524700"/>
          </a:xfrm>
          <a:prstGeom prst="rect">
            <a:avLst/>
          </a:prstGeom>
          <a:noFill/>
          <a:ln>
            <a:noFill/>
          </a:ln>
        </p:spPr>
        <p:txBody>
          <a:bodyPr anchorCtr="0" anchor="ctr" bIns="91425" lIns="91425" spcFirstLastPara="1" rIns="91425" wrap="square" tIns="91425">
            <a:noAutofit/>
          </a:bodyPr>
          <a:lstStyle>
            <a:lvl1pPr lvl="0">
              <a:buNone/>
              <a:defRPr>
                <a:latin typeface="Open Sans"/>
                <a:ea typeface="Open Sans"/>
                <a:cs typeface="Open Sans"/>
                <a:sym typeface="Open Sans"/>
              </a:defRPr>
            </a:lvl1pPr>
            <a:lvl2pPr lvl="1">
              <a:buNone/>
              <a:defRPr>
                <a:latin typeface="Open Sans"/>
                <a:ea typeface="Open Sans"/>
                <a:cs typeface="Open Sans"/>
                <a:sym typeface="Open Sans"/>
              </a:defRPr>
            </a:lvl2pPr>
            <a:lvl3pPr lvl="2">
              <a:buNone/>
              <a:defRPr>
                <a:latin typeface="Open Sans"/>
                <a:ea typeface="Open Sans"/>
                <a:cs typeface="Open Sans"/>
                <a:sym typeface="Open Sans"/>
              </a:defRPr>
            </a:lvl3pPr>
            <a:lvl4pPr lvl="3">
              <a:buNone/>
              <a:defRPr>
                <a:latin typeface="Open Sans"/>
                <a:ea typeface="Open Sans"/>
                <a:cs typeface="Open Sans"/>
                <a:sym typeface="Open Sans"/>
              </a:defRPr>
            </a:lvl4pPr>
            <a:lvl5pPr lvl="4">
              <a:buNone/>
              <a:defRPr>
                <a:latin typeface="Open Sans"/>
                <a:ea typeface="Open Sans"/>
                <a:cs typeface="Open Sans"/>
                <a:sym typeface="Open Sans"/>
              </a:defRPr>
            </a:lvl5pPr>
            <a:lvl6pPr lvl="5">
              <a:buNone/>
              <a:defRPr>
                <a:latin typeface="Open Sans"/>
                <a:ea typeface="Open Sans"/>
                <a:cs typeface="Open Sans"/>
                <a:sym typeface="Open Sans"/>
              </a:defRPr>
            </a:lvl6pPr>
            <a:lvl7pPr lvl="6">
              <a:buNone/>
              <a:defRPr>
                <a:latin typeface="Open Sans"/>
                <a:ea typeface="Open Sans"/>
                <a:cs typeface="Open Sans"/>
                <a:sym typeface="Open Sans"/>
              </a:defRPr>
            </a:lvl7pPr>
            <a:lvl8pPr lvl="7">
              <a:buNone/>
              <a:defRPr>
                <a:latin typeface="Open Sans"/>
                <a:ea typeface="Open Sans"/>
                <a:cs typeface="Open Sans"/>
                <a:sym typeface="Open Sans"/>
              </a:defRPr>
            </a:lvl8pPr>
            <a:lvl9pPr lvl="8">
              <a:buNone/>
              <a:defRPr>
                <a:latin typeface="Open Sans"/>
                <a:ea typeface="Open Sans"/>
                <a:cs typeface="Open Sans"/>
                <a:sym typeface="Open Sans"/>
              </a:defRPr>
            </a:lvl9pPr>
          </a:lstStyle>
          <a:p>
            <a:pPr indent="0" lvl="0" marL="0">
              <a:spcBef>
                <a:spcPts val="0"/>
              </a:spcBef>
              <a:spcAft>
                <a:spcPts val="0"/>
              </a:spcAft>
              <a:buNone/>
            </a:pPr>
            <a:fld id="{00000000-1234-1234-1234-123412341234}" type="slidenum">
              <a:rPr lang="en"/>
              <a:t>‹#›</a:t>
            </a:fld>
            <a:endParaRPr/>
          </a:p>
        </p:txBody>
      </p:sp>
      <p:sp>
        <p:nvSpPr>
          <p:cNvPr id="8" name="Shape 8"/>
          <p:cNvSpPr/>
          <p:nvPr/>
        </p:nvSpPr>
        <p:spPr>
          <a:xfrm>
            <a:off x="0" y="0"/>
            <a:ext cx="9144000" cy="542700"/>
          </a:xfrm>
          <a:prstGeom prst="rect">
            <a:avLst/>
          </a:prstGeom>
          <a:solidFill>
            <a:srgbClr val="5EA5E5"/>
          </a:solidFill>
          <a:ln cap="flat" cmpd="sng" w="9525">
            <a:solidFill>
              <a:srgbClr val="5EA5E5"/>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t/>
            </a:r>
            <a:endParaRPr>
              <a:latin typeface="Open Sans"/>
              <a:ea typeface="Open Sans"/>
              <a:cs typeface="Open Sans"/>
              <a:sym typeface="Open Sans"/>
            </a:endParaRPr>
          </a:p>
        </p:txBody>
      </p:sp>
      <p:cxnSp>
        <p:nvCxnSpPr>
          <p:cNvPr id="9" name="Shape 9"/>
          <p:cNvCxnSpPr/>
          <p:nvPr/>
        </p:nvCxnSpPr>
        <p:spPr>
          <a:xfrm>
            <a:off x="-3325" y="542650"/>
            <a:ext cx="9148500" cy="0"/>
          </a:xfrm>
          <a:prstGeom prst="straightConnector1">
            <a:avLst/>
          </a:prstGeom>
          <a:noFill/>
          <a:ln cap="flat" cmpd="sng" w="19050">
            <a:solidFill>
              <a:srgbClr val="353535"/>
            </a:solidFill>
            <a:prstDash val="solid"/>
            <a:round/>
            <a:headEnd len="med" w="med" type="none"/>
            <a:tailEnd len="med" w="med" type="none"/>
          </a:ln>
        </p:spPr>
      </p:cxnSp>
      <p:pic>
        <p:nvPicPr>
          <p:cNvPr id="10" name="Shape 10"/>
          <p:cNvPicPr preferRelativeResize="0"/>
          <p:nvPr/>
        </p:nvPicPr>
        <p:blipFill>
          <a:blip r:embed="rId2">
            <a:alphaModFix/>
          </a:blip>
          <a:stretch>
            <a:fillRect/>
          </a:stretch>
        </p:blipFill>
        <p:spPr>
          <a:xfrm>
            <a:off x="152400" y="91875"/>
            <a:ext cx="1615275" cy="345675"/>
          </a:xfrm>
          <a:prstGeom prst="rect">
            <a:avLst/>
          </a:prstGeom>
          <a:noFill/>
          <a:ln>
            <a:noFill/>
          </a:ln>
        </p:spPr>
      </p:pic>
      <p:sp>
        <p:nvSpPr>
          <p:cNvPr id="11" name="Shape 11"/>
          <p:cNvSpPr txBox="1"/>
          <p:nvPr/>
        </p:nvSpPr>
        <p:spPr>
          <a:xfrm>
            <a:off x="5701737" y="91900"/>
            <a:ext cx="3389100" cy="345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a:solidFill>
                  <a:srgbClr val="EAEAEA"/>
                </a:solidFill>
                <a:latin typeface="Open Sans"/>
                <a:ea typeface="Open Sans"/>
                <a:cs typeface="Open Sans"/>
                <a:sym typeface="Open Sans"/>
              </a:rPr>
              <a:t>Hacking with Amazon Alexa</a:t>
            </a:r>
            <a:endParaRPr b="1">
              <a:solidFill>
                <a:srgbClr val="EAEAEA"/>
              </a:solidFill>
              <a:latin typeface="Open Sans"/>
              <a:ea typeface="Open Sans"/>
              <a:cs typeface="Open Sans"/>
              <a:sym typeface="Open Sans"/>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3">
  <p:cSld name="BLANK_3">
    <p:bg>
      <p:bgPr>
        <a:solidFill>
          <a:srgbClr val="5EA5E5"/>
        </a:solidFill>
      </p:bgPr>
    </p:bg>
    <p:spTree>
      <p:nvGrpSpPr>
        <p:cNvPr id="12" name="Shape 12"/>
        <p:cNvGrpSpPr/>
        <p:nvPr/>
      </p:nvGrpSpPr>
      <p:grpSpPr>
        <a:xfrm>
          <a:off x="0" y="0"/>
          <a:ext cx="0" cy="0"/>
          <a:chOff x="0" y="0"/>
          <a:chExt cx="0" cy="0"/>
        </a:xfrm>
      </p:grpSpPr>
      <p:sp>
        <p:nvSpPr>
          <p:cNvPr id="13" name="Shape 13"/>
          <p:cNvSpPr txBox="1"/>
          <p:nvPr>
            <p:ph idx="12" type="sldNum"/>
          </p:nvPr>
        </p:nvSpPr>
        <p:spPr>
          <a:xfrm>
            <a:off x="8472458" y="6217622"/>
            <a:ext cx="548700" cy="524700"/>
          </a:xfrm>
          <a:prstGeom prst="rect">
            <a:avLst/>
          </a:prstGeom>
          <a:noFill/>
          <a:ln>
            <a:noFill/>
          </a:ln>
        </p:spPr>
        <p:txBody>
          <a:bodyPr anchorCtr="0" anchor="ctr" bIns="91425" lIns="91425" spcFirstLastPara="1" rIns="91425" wrap="square" tIns="91425">
            <a:noAutofit/>
          </a:bodyPr>
          <a:lstStyle>
            <a:lvl1pPr lvl="0" rtl="0">
              <a:buNone/>
              <a:defRPr>
                <a:solidFill>
                  <a:schemeClr val="lt1"/>
                </a:solidFill>
                <a:latin typeface="Open Sans"/>
                <a:ea typeface="Open Sans"/>
                <a:cs typeface="Open Sans"/>
                <a:sym typeface="Open Sans"/>
              </a:defRPr>
            </a:lvl1pPr>
            <a:lvl2pPr lvl="1" rtl="0">
              <a:buNone/>
              <a:defRPr>
                <a:solidFill>
                  <a:schemeClr val="lt1"/>
                </a:solidFill>
                <a:latin typeface="Open Sans"/>
                <a:ea typeface="Open Sans"/>
                <a:cs typeface="Open Sans"/>
                <a:sym typeface="Open Sans"/>
              </a:defRPr>
            </a:lvl2pPr>
            <a:lvl3pPr lvl="2" rtl="0">
              <a:buNone/>
              <a:defRPr>
                <a:solidFill>
                  <a:schemeClr val="lt1"/>
                </a:solidFill>
                <a:latin typeface="Open Sans"/>
                <a:ea typeface="Open Sans"/>
                <a:cs typeface="Open Sans"/>
                <a:sym typeface="Open Sans"/>
              </a:defRPr>
            </a:lvl3pPr>
            <a:lvl4pPr lvl="3" rtl="0">
              <a:buNone/>
              <a:defRPr>
                <a:solidFill>
                  <a:schemeClr val="lt1"/>
                </a:solidFill>
                <a:latin typeface="Open Sans"/>
                <a:ea typeface="Open Sans"/>
                <a:cs typeface="Open Sans"/>
                <a:sym typeface="Open Sans"/>
              </a:defRPr>
            </a:lvl4pPr>
            <a:lvl5pPr lvl="4" rtl="0">
              <a:buNone/>
              <a:defRPr>
                <a:solidFill>
                  <a:schemeClr val="lt1"/>
                </a:solidFill>
                <a:latin typeface="Open Sans"/>
                <a:ea typeface="Open Sans"/>
                <a:cs typeface="Open Sans"/>
                <a:sym typeface="Open Sans"/>
              </a:defRPr>
            </a:lvl5pPr>
            <a:lvl6pPr lvl="5" rtl="0">
              <a:buNone/>
              <a:defRPr>
                <a:solidFill>
                  <a:schemeClr val="lt1"/>
                </a:solidFill>
                <a:latin typeface="Open Sans"/>
                <a:ea typeface="Open Sans"/>
                <a:cs typeface="Open Sans"/>
                <a:sym typeface="Open Sans"/>
              </a:defRPr>
            </a:lvl6pPr>
            <a:lvl7pPr lvl="6" rtl="0">
              <a:buNone/>
              <a:defRPr>
                <a:solidFill>
                  <a:schemeClr val="lt1"/>
                </a:solidFill>
                <a:latin typeface="Open Sans"/>
                <a:ea typeface="Open Sans"/>
                <a:cs typeface="Open Sans"/>
                <a:sym typeface="Open Sans"/>
              </a:defRPr>
            </a:lvl7pPr>
            <a:lvl8pPr lvl="7" rtl="0">
              <a:buNone/>
              <a:defRPr>
                <a:solidFill>
                  <a:schemeClr val="lt1"/>
                </a:solidFill>
                <a:latin typeface="Open Sans"/>
                <a:ea typeface="Open Sans"/>
                <a:cs typeface="Open Sans"/>
                <a:sym typeface="Open Sans"/>
              </a:defRPr>
            </a:lvl8pPr>
            <a:lvl9pPr lvl="8" rtl="0">
              <a:buNone/>
              <a:defRPr>
                <a:solidFill>
                  <a:schemeClr val="lt1"/>
                </a:solidFill>
                <a:latin typeface="Open Sans"/>
                <a:ea typeface="Open Sans"/>
                <a:cs typeface="Open Sans"/>
                <a:sym typeface="Open Sans"/>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2">
  <p:cSld name="BLANK_2">
    <p:spTree>
      <p:nvGrpSpPr>
        <p:cNvPr id="14" name="Shape 14"/>
        <p:cNvGrpSpPr/>
        <p:nvPr/>
      </p:nvGrpSpPr>
      <p:grpSpPr>
        <a:xfrm>
          <a:off x="0" y="0"/>
          <a:ext cx="0" cy="0"/>
          <a:chOff x="0" y="0"/>
          <a:chExt cx="0" cy="0"/>
        </a:xfrm>
      </p:grpSpPr>
      <p:sp>
        <p:nvSpPr>
          <p:cNvPr id="15" name="Shape 15"/>
          <p:cNvSpPr txBox="1"/>
          <p:nvPr>
            <p:ph idx="12" type="sldNum"/>
          </p:nvPr>
        </p:nvSpPr>
        <p:spPr>
          <a:xfrm>
            <a:off x="8472458" y="6217622"/>
            <a:ext cx="548700" cy="524700"/>
          </a:xfrm>
          <a:prstGeom prst="rect">
            <a:avLst/>
          </a:prstGeom>
          <a:noFill/>
          <a:ln>
            <a:noFill/>
          </a:ln>
        </p:spPr>
        <p:txBody>
          <a:bodyPr anchorCtr="0" anchor="ctr" bIns="91425" lIns="91425" spcFirstLastPara="1" rIns="91425" wrap="square" tIns="91425">
            <a:noAutofit/>
          </a:bodyPr>
          <a:lstStyle>
            <a:lvl1pPr lvl="0" rtl="0">
              <a:buNone/>
              <a:defRPr>
                <a:latin typeface="Open Sans"/>
                <a:ea typeface="Open Sans"/>
                <a:cs typeface="Open Sans"/>
                <a:sym typeface="Open Sans"/>
              </a:defRPr>
            </a:lvl1pPr>
            <a:lvl2pPr lvl="1" rtl="0">
              <a:buNone/>
              <a:defRPr>
                <a:latin typeface="Open Sans"/>
                <a:ea typeface="Open Sans"/>
                <a:cs typeface="Open Sans"/>
                <a:sym typeface="Open Sans"/>
              </a:defRPr>
            </a:lvl2pPr>
            <a:lvl3pPr lvl="2" rtl="0">
              <a:buNone/>
              <a:defRPr>
                <a:latin typeface="Open Sans"/>
                <a:ea typeface="Open Sans"/>
                <a:cs typeface="Open Sans"/>
                <a:sym typeface="Open Sans"/>
              </a:defRPr>
            </a:lvl3pPr>
            <a:lvl4pPr lvl="3" rtl="0">
              <a:buNone/>
              <a:defRPr>
                <a:latin typeface="Open Sans"/>
                <a:ea typeface="Open Sans"/>
                <a:cs typeface="Open Sans"/>
                <a:sym typeface="Open Sans"/>
              </a:defRPr>
            </a:lvl4pPr>
            <a:lvl5pPr lvl="4" rtl="0">
              <a:buNone/>
              <a:defRPr>
                <a:latin typeface="Open Sans"/>
                <a:ea typeface="Open Sans"/>
                <a:cs typeface="Open Sans"/>
                <a:sym typeface="Open Sans"/>
              </a:defRPr>
            </a:lvl5pPr>
            <a:lvl6pPr lvl="5" rtl="0">
              <a:buNone/>
              <a:defRPr>
                <a:latin typeface="Open Sans"/>
                <a:ea typeface="Open Sans"/>
                <a:cs typeface="Open Sans"/>
                <a:sym typeface="Open Sans"/>
              </a:defRPr>
            </a:lvl6pPr>
            <a:lvl7pPr lvl="6" rtl="0">
              <a:buNone/>
              <a:defRPr>
                <a:latin typeface="Open Sans"/>
                <a:ea typeface="Open Sans"/>
                <a:cs typeface="Open Sans"/>
                <a:sym typeface="Open Sans"/>
              </a:defRPr>
            </a:lvl7pPr>
            <a:lvl8pPr lvl="7" rtl="0">
              <a:buNone/>
              <a:defRPr>
                <a:latin typeface="Open Sans"/>
                <a:ea typeface="Open Sans"/>
                <a:cs typeface="Open Sans"/>
                <a:sym typeface="Open Sans"/>
              </a:defRPr>
            </a:lvl8pPr>
            <a:lvl9pPr lvl="8" rtl="0">
              <a:buNone/>
              <a:defRPr>
                <a:latin typeface="Open Sans"/>
                <a:ea typeface="Open Sans"/>
                <a:cs typeface="Open Sans"/>
                <a:sym typeface="Open Sans"/>
              </a:defRPr>
            </a:lvl9pPr>
          </a:lstStyle>
          <a:p>
            <a:pPr indent="0" lvl="0" marL="0">
              <a:spcBef>
                <a:spcPts val="0"/>
              </a:spcBef>
              <a:spcAft>
                <a:spcPts val="0"/>
              </a:spcAft>
              <a:buNone/>
            </a:pPr>
            <a:fld id="{00000000-1234-1234-1234-123412341234}" type="slidenum">
              <a:rPr lang="en"/>
              <a:t>‹#›</a:t>
            </a:fld>
            <a:endParaRPr/>
          </a:p>
        </p:txBody>
      </p:sp>
      <p:sp>
        <p:nvSpPr>
          <p:cNvPr id="16" name="Shape 16"/>
          <p:cNvSpPr/>
          <p:nvPr/>
        </p:nvSpPr>
        <p:spPr>
          <a:xfrm>
            <a:off x="0" y="0"/>
            <a:ext cx="9144000" cy="542700"/>
          </a:xfrm>
          <a:prstGeom prst="rect">
            <a:avLst/>
          </a:prstGeom>
          <a:solidFill>
            <a:srgbClr val="5EA5E5"/>
          </a:solidFill>
          <a:ln cap="flat" cmpd="sng" w="9525">
            <a:solidFill>
              <a:srgbClr val="5EA5E5"/>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t/>
            </a:r>
            <a:endParaRPr>
              <a:latin typeface="Open Sans"/>
              <a:ea typeface="Open Sans"/>
              <a:cs typeface="Open Sans"/>
              <a:sym typeface="Open Sans"/>
            </a:endParaRPr>
          </a:p>
        </p:txBody>
      </p:sp>
      <p:cxnSp>
        <p:nvCxnSpPr>
          <p:cNvPr id="17" name="Shape 17"/>
          <p:cNvCxnSpPr/>
          <p:nvPr/>
        </p:nvCxnSpPr>
        <p:spPr>
          <a:xfrm>
            <a:off x="-3325" y="542650"/>
            <a:ext cx="9148500" cy="0"/>
          </a:xfrm>
          <a:prstGeom prst="straightConnector1">
            <a:avLst/>
          </a:prstGeom>
          <a:noFill/>
          <a:ln cap="flat" cmpd="sng" w="19050">
            <a:solidFill>
              <a:srgbClr val="353535"/>
            </a:solidFill>
            <a:prstDash val="solid"/>
            <a:round/>
            <a:headEnd len="med" w="med" type="none"/>
            <a:tailEnd len="med" w="med" type="none"/>
          </a:ln>
        </p:spPr>
      </p:cxnSp>
      <p:pic>
        <p:nvPicPr>
          <p:cNvPr id="18" name="Shape 18"/>
          <p:cNvPicPr preferRelativeResize="0"/>
          <p:nvPr/>
        </p:nvPicPr>
        <p:blipFill>
          <a:blip r:embed="rId2">
            <a:alphaModFix/>
          </a:blip>
          <a:stretch>
            <a:fillRect/>
          </a:stretch>
        </p:blipFill>
        <p:spPr>
          <a:xfrm>
            <a:off x="152400" y="91875"/>
            <a:ext cx="1615275" cy="345675"/>
          </a:xfrm>
          <a:prstGeom prst="rect">
            <a:avLst/>
          </a:prstGeom>
          <a:noFill/>
          <a:ln>
            <a:noFill/>
          </a:ln>
        </p:spPr>
      </p:pic>
      <p:sp>
        <p:nvSpPr>
          <p:cNvPr id="19" name="Shape 19"/>
          <p:cNvSpPr txBox="1"/>
          <p:nvPr/>
        </p:nvSpPr>
        <p:spPr>
          <a:xfrm>
            <a:off x="5701737" y="91900"/>
            <a:ext cx="3389100" cy="345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a:solidFill>
                  <a:srgbClr val="EAEAEA"/>
                </a:solidFill>
                <a:latin typeface="Open Sans"/>
                <a:ea typeface="Open Sans"/>
                <a:cs typeface="Open Sans"/>
                <a:sym typeface="Open Sans"/>
              </a:rPr>
              <a:t>Hacking with Amazon Alexa</a:t>
            </a:r>
            <a:endParaRPr b="1">
              <a:solidFill>
                <a:srgbClr val="EAEAEA"/>
              </a:solidFill>
              <a:latin typeface="Open Sans"/>
              <a:ea typeface="Open Sans"/>
              <a:cs typeface="Open Sans"/>
              <a:sym typeface="Open Sans"/>
            </a:endParaRPr>
          </a:p>
        </p:txBody>
      </p:sp>
      <p:sp>
        <p:nvSpPr>
          <p:cNvPr id="20" name="Shape 20"/>
          <p:cNvSpPr txBox="1"/>
          <p:nvPr>
            <p:ph type="title"/>
          </p:nvPr>
        </p:nvSpPr>
        <p:spPr>
          <a:xfrm>
            <a:off x="900875" y="647750"/>
            <a:ext cx="7340100" cy="1145100"/>
          </a:xfrm>
          <a:prstGeom prst="rect">
            <a:avLst/>
          </a:prstGeom>
          <a:noFill/>
          <a:ln>
            <a:noFill/>
          </a:ln>
        </p:spPr>
        <p:txBody>
          <a:bodyPr anchorCtr="0" anchor="ctr" bIns="91425" lIns="91425" spcFirstLastPara="1" rIns="91425" wrap="square" tIns="91425"/>
          <a:lstStyle>
            <a:lvl1pPr lvl="0" algn="ctr">
              <a:spcBef>
                <a:spcPts val="0"/>
              </a:spcBef>
              <a:spcAft>
                <a:spcPts val="0"/>
              </a:spcAft>
              <a:buNone/>
              <a:defRPr b="1" sz="3600">
                <a:latin typeface="Open Sans"/>
                <a:ea typeface="Open Sans"/>
                <a:cs typeface="Open Sans"/>
                <a:sym typeface="Open Sans"/>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p:txBody>
      </p:sp>
      <p:sp>
        <p:nvSpPr>
          <p:cNvPr id="21" name="Shape 21"/>
          <p:cNvSpPr txBox="1"/>
          <p:nvPr>
            <p:ph idx="1" type="body"/>
          </p:nvPr>
        </p:nvSpPr>
        <p:spPr>
          <a:xfrm>
            <a:off x="481625" y="2105338"/>
            <a:ext cx="4519800" cy="3047100"/>
          </a:xfrm>
          <a:prstGeom prst="rect">
            <a:avLst/>
          </a:prstGeom>
          <a:noFill/>
          <a:ln>
            <a:noFill/>
          </a:ln>
        </p:spPr>
        <p:txBody>
          <a:bodyPr anchorCtr="0" anchor="t" bIns="91425" lIns="91425" spcFirstLastPara="1" rIns="91425" wrap="square" tIns="91425"/>
          <a:lstStyle>
            <a:lvl1pPr indent="-342900" lvl="0" marL="457200">
              <a:spcBef>
                <a:spcPts val="0"/>
              </a:spcBef>
              <a:spcAft>
                <a:spcPts val="0"/>
              </a:spcAft>
              <a:buSzPts val="1800"/>
              <a:buFont typeface="Open Sans"/>
              <a:buChar char="●"/>
              <a:defRPr sz="1800">
                <a:latin typeface="Open Sans"/>
                <a:ea typeface="Open Sans"/>
                <a:cs typeface="Open Sans"/>
                <a:sym typeface="Open Sans"/>
              </a:defRPr>
            </a:lvl1pPr>
            <a:lvl2pPr indent="-342900" lvl="1" marL="914400">
              <a:spcBef>
                <a:spcPts val="0"/>
              </a:spcBef>
              <a:spcAft>
                <a:spcPts val="0"/>
              </a:spcAft>
              <a:buSzPts val="1800"/>
              <a:buFont typeface="Open Sans"/>
              <a:buChar char="○"/>
              <a:defRPr sz="1800">
                <a:latin typeface="Open Sans"/>
                <a:ea typeface="Open Sans"/>
                <a:cs typeface="Open Sans"/>
                <a:sym typeface="Open Sans"/>
              </a:defRPr>
            </a:lvl2pPr>
            <a:lvl3pPr indent="-342900" lvl="2" marL="1371600">
              <a:spcBef>
                <a:spcPts val="0"/>
              </a:spcBef>
              <a:spcAft>
                <a:spcPts val="0"/>
              </a:spcAft>
              <a:buSzPts val="1800"/>
              <a:buFont typeface="Open Sans"/>
              <a:buChar char="■"/>
              <a:defRPr sz="1800">
                <a:latin typeface="Open Sans"/>
                <a:ea typeface="Open Sans"/>
                <a:cs typeface="Open Sans"/>
                <a:sym typeface="Open Sans"/>
              </a:defRPr>
            </a:lvl3pPr>
            <a:lvl4pPr indent="-342900" lvl="3" marL="1828800">
              <a:spcBef>
                <a:spcPts val="0"/>
              </a:spcBef>
              <a:spcAft>
                <a:spcPts val="0"/>
              </a:spcAft>
              <a:buSzPts val="1800"/>
              <a:buFont typeface="Open Sans"/>
              <a:buChar char="●"/>
              <a:defRPr sz="1800">
                <a:latin typeface="Open Sans"/>
                <a:ea typeface="Open Sans"/>
                <a:cs typeface="Open Sans"/>
                <a:sym typeface="Open Sans"/>
              </a:defRPr>
            </a:lvl4pPr>
            <a:lvl5pPr indent="-342900" lvl="4" marL="2286000">
              <a:spcBef>
                <a:spcPts val="0"/>
              </a:spcBef>
              <a:spcAft>
                <a:spcPts val="0"/>
              </a:spcAft>
              <a:buSzPts val="1800"/>
              <a:buFont typeface="Open Sans"/>
              <a:buChar char="○"/>
              <a:defRPr sz="1800">
                <a:latin typeface="Open Sans"/>
                <a:ea typeface="Open Sans"/>
                <a:cs typeface="Open Sans"/>
                <a:sym typeface="Open Sans"/>
              </a:defRPr>
            </a:lvl5pPr>
            <a:lvl6pPr indent="-342900" lvl="5" marL="2743200">
              <a:spcBef>
                <a:spcPts val="0"/>
              </a:spcBef>
              <a:spcAft>
                <a:spcPts val="0"/>
              </a:spcAft>
              <a:buSzPts val="1800"/>
              <a:buFont typeface="Open Sans"/>
              <a:buChar char="■"/>
              <a:defRPr sz="1800">
                <a:latin typeface="Open Sans"/>
                <a:ea typeface="Open Sans"/>
                <a:cs typeface="Open Sans"/>
                <a:sym typeface="Open Sans"/>
              </a:defRPr>
            </a:lvl6pPr>
            <a:lvl7pPr indent="-342900" lvl="6" marL="3200400">
              <a:spcBef>
                <a:spcPts val="0"/>
              </a:spcBef>
              <a:spcAft>
                <a:spcPts val="0"/>
              </a:spcAft>
              <a:buSzPts val="1800"/>
              <a:buFont typeface="Open Sans"/>
              <a:buChar char="●"/>
              <a:defRPr sz="1800">
                <a:latin typeface="Open Sans"/>
                <a:ea typeface="Open Sans"/>
                <a:cs typeface="Open Sans"/>
                <a:sym typeface="Open Sans"/>
              </a:defRPr>
            </a:lvl7pPr>
            <a:lvl8pPr indent="-342900" lvl="7" marL="3657600">
              <a:spcBef>
                <a:spcPts val="0"/>
              </a:spcBef>
              <a:spcAft>
                <a:spcPts val="0"/>
              </a:spcAft>
              <a:buSzPts val="1800"/>
              <a:buFont typeface="Open Sans"/>
              <a:buChar char="○"/>
              <a:defRPr sz="1800">
                <a:latin typeface="Open Sans"/>
                <a:ea typeface="Open Sans"/>
                <a:cs typeface="Open Sans"/>
                <a:sym typeface="Open Sans"/>
              </a:defRPr>
            </a:lvl8pPr>
            <a:lvl9pPr indent="-342900" lvl="8" marL="4114800">
              <a:spcBef>
                <a:spcPts val="0"/>
              </a:spcBef>
              <a:spcAft>
                <a:spcPts val="0"/>
              </a:spcAft>
              <a:buSzPts val="1800"/>
              <a:buFont typeface="Open Sans"/>
              <a:buChar char="■"/>
              <a:defRPr sz="1800">
                <a:latin typeface="Open Sans"/>
                <a:ea typeface="Open Sans"/>
                <a:cs typeface="Open Sans"/>
                <a:sym typeface="Open Sans"/>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1">
  <p:cSld name="BLANK_1">
    <p:spTree>
      <p:nvGrpSpPr>
        <p:cNvPr id="22" name="Shape 22"/>
        <p:cNvGrpSpPr/>
        <p:nvPr/>
      </p:nvGrpSpPr>
      <p:grpSpPr>
        <a:xfrm>
          <a:off x="0" y="0"/>
          <a:ext cx="0" cy="0"/>
          <a:chOff x="0" y="0"/>
          <a:chExt cx="0" cy="0"/>
        </a:xfrm>
      </p:grpSpPr>
      <p:sp>
        <p:nvSpPr>
          <p:cNvPr id="23" name="Shape 23"/>
          <p:cNvSpPr txBox="1"/>
          <p:nvPr>
            <p:ph idx="12" type="sldNum"/>
          </p:nvPr>
        </p:nvSpPr>
        <p:spPr>
          <a:xfrm>
            <a:off x="8472458" y="6217622"/>
            <a:ext cx="548700" cy="524700"/>
          </a:xfrm>
          <a:prstGeom prst="rect">
            <a:avLst/>
          </a:prstGeom>
          <a:noFill/>
          <a:ln>
            <a:noFill/>
          </a:ln>
        </p:spPr>
        <p:txBody>
          <a:bodyPr anchorCtr="0" anchor="ctr" bIns="91425" lIns="91425" spcFirstLastPara="1" rIns="91425" wrap="square" tIns="91425">
            <a:noAutofit/>
          </a:bodyPr>
          <a:lstStyle>
            <a:lvl1pPr lvl="0" rtl="0">
              <a:buNone/>
              <a:defRPr>
                <a:latin typeface="Open Sans"/>
                <a:ea typeface="Open Sans"/>
                <a:cs typeface="Open Sans"/>
                <a:sym typeface="Open Sans"/>
              </a:defRPr>
            </a:lvl1pPr>
            <a:lvl2pPr lvl="1" rtl="0">
              <a:buNone/>
              <a:defRPr>
                <a:latin typeface="Open Sans"/>
                <a:ea typeface="Open Sans"/>
                <a:cs typeface="Open Sans"/>
                <a:sym typeface="Open Sans"/>
              </a:defRPr>
            </a:lvl2pPr>
            <a:lvl3pPr lvl="2" rtl="0">
              <a:buNone/>
              <a:defRPr>
                <a:latin typeface="Open Sans"/>
                <a:ea typeface="Open Sans"/>
                <a:cs typeface="Open Sans"/>
                <a:sym typeface="Open Sans"/>
              </a:defRPr>
            </a:lvl3pPr>
            <a:lvl4pPr lvl="3" rtl="0">
              <a:buNone/>
              <a:defRPr>
                <a:latin typeface="Open Sans"/>
                <a:ea typeface="Open Sans"/>
                <a:cs typeface="Open Sans"/>
                <a:sym typeface="Open Sans"/>
              </a:defRPr>
            </a:lvl4pPr>
            <a:lvl5pPr lvl="4" rtl="0">
              <a:buNone/>
              <a:defRPr>
                <a:latin typeface="Open Sans"/>
                <a:ea typeface="Open Sans"/>
                <a:cs typeface="Open Sans"/>
                <a:sym typeface="Open Sans"/>
              </a:defRPr>
            </a:lvl5pPr>
            <a:lvl6pPr lvl="5" rtl="0">
              <a:buNone/>
              <a:defRPr>
                <a:latin typeface="Open Sans"/>
                <a:ea typeface="Open Sans"/>
                <a:cs typeface="Open Sans"/>
                <a:sym typeface="Open Sans"/>
              </a:defRPr>
            </a:lvl6pPr>
            <a:lvl7pPr lvl="6" rtl="0">
              <a:buNone/>
              <a:defRPr>
                <a:latin typeface="Open Sans"/>
                <a:ea typeface="Open Sans"/>
                <a:cs typeface="Open Sans"/>
                <a:sym typeface="Open Sans"/>
              </a:defRPr>
            </a:lvl7pPr>
            <a:lvl8pPr lvl="7" rtl="0">
              <a:buNone/>
              <a:defRPr>
                <a:latin typeface="Open Sans"/>
                <a:ea typeface="Open Sans"/>
                <a:cs typeface="Open Sans"/>
                <a:sym typeface="Open Sans"/>
              </a:defRPr>
            </a:lvl8pPr>
            <a:lvl9pPr lvl="8" rtl="0">
              <a:buNone/>
              <a:defRPr>
                <a:latin typeface="Open Sans"/>
                <a:ea typeface="Open Sans"/>
                <a:cs typeface="Open Sans"/>
                <a:sym typeface="Open Sans"/>
              </a:defRPr>
            </a:lvl9pPr>
          </a:lstStyle>
          <a:p>
            <a:pPr indent="0" lvl="0" marL="0">
              <a:spcBef>
                <a:spcPts val="0"/>
              </a:spcBef>
              <a:spcAft>
                <a:spcPts val="0"/>
              </a:spcAft>
              <a:buNone/>
            </a:pPr>
            <a:fld id="{00000000-1234-1234-1234-123412341234}" type="slidenum">
              <a:rPr lang="en"/>
              <a:t>‹#›</a:t>
            </a:fld>
            <a:endParaRPr/>
          </a:p>
        </p:txBody>
      </p:sp>
      <p:sp>
        <p:nvSpPr>
          <p:cNvPr id="24" name="Shape 24"/>
          <p:cNvSpPr/>
          <p:nvPr/>
        </p:nvSpPr>
        <p:spPr>
          <a:xfrm>
            <a:off x="0" y="0"/>
            <a:ext cx="9144000" cy="542700"/>
          </a:xfrm>
          <a:prstGeom prst="rect">
            <a:avLst/>
          </a:prstGeom>
          <a:solidFill>
            <a:srgbClr val="5EA5E5"/>
          </a:solidFill>
          <a:ln cap="flat" cmpd="sng" w="9525">
            <a:solidFill>
              <a:srgbClr val="5EA5E5"/>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t/>
            </a:r>
            <a:endParaRPr>
              <a:latin typeface="Open Sans"/>
              <a:ea typeface="Open Sans"/>
              <a:cs typeface="Open Sans"/>
              <a:sym typeface="Open Sans"/>
            </a:endParaRPr>
          </a:p>
        </p:txBody>
      </p:sp>
      <p:cxnSp>
        <p:nvCxnSpPr>
          <p:cNvPr id="25" name="Shape 25"/>
          <p:cNvCxnSpPr/>
          <p:nvPr/>
        </p:nvCxnSpPr>
        <p:spPr>
          <a:xfrm>
            <a:off x="-3325" y="542650"/>
            <a:ext cx="9148500" cy="0"/>
          </a:xfrm>
          <a:prstGeom prst="straightConnector1">
            <a:avLst/>
          </a:prstGeom>
          <a:noFill/>
          <a:ln cap="flat" cmpd="sng" w="19050">
            <a:solidFill>
              <a:srgbClr val="353535"/>
            </a:solidFill>
            <a:prstDash val="solid"/>
            <a:round/>
            <a:headEnd len="med" w="med" type="none"/>
            <a:tailEnd len="med" w="med" type="none"/>
          </a:ln>
        </p:spPr>
      </p:cxnSp>
      <p:pic>
        <p:nvPicPr>
          <p:cNvPr id="26" name="Shape 26"/>
          <p:cNvPicPr preferRelativeResize="0"/>
          <p:nvPr/>
        </p:nvPicPr>
        <p:blipFill>
          <a:blip r:embed="rId2">
            <a:alphaModFix/>
          </a:blip>
          <a:stretch>
            <a:fillRect/>
          </a:stretch>
        </p:blipFill>
        <p:spPr>
          <a:xfrm>
            <a:off x="152400" y="91875"/>
            <a:ext cx="1615275" cy="345675"/>
          </a:xfrm>
          <a:prstGeom prst="rect">
            <a:avLst/>
          </a:prstGeom>
          <a:noFill/>
          <a:ln>
            <a:noFill/>
          </a:ln>
        </p:spPr>
      </p:pic>
      <p:sp>
        <p:nvSpPr>
          <p:cNvPr id="27" name="Shape 27"/>
          <p:cNvSpPr txBox="1"/>
          <p:nvPr/>
        </p:nvSpPr>
        <p:spPr>
          <a:xfrm>
            <a:off x="5701737" y="91900"/>
            <a:ext cx="3389100" cy="345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a:solidFill>
                  <a:srgbClr val="EAEAEA"/>
                </a:solidFill>
                <a:latin typeface="Open Sans"/>
                <a:ea typeface="Open Sans"/>
                <a:cs typeface="Open Sans"/>
                <a:sym typeface="Open Sans"/>
              </a:rPr>
              <a:t>Hacking with Amazon Alexa</a:t>
            </a:r>
            <a:endParaRPr b="1">
              <a:solidFill>
                <a:srgbClr val="EAEAEA"/>
              </a:solidFill>
              <a:latin typeface="Open Sans"/>
              <a:ea typeface="Open Sans"/>
              <a:cs typeface="Open Sans"/>
              <a:sym typeface="Open Sans"/>
            </a:endParaRPr>
          </a:p>
        </p:txBody>
      </p:sp>
      <p:sp>
        <p:nvSpPr>
          <p:cNvPr id="28" name="Shape 28"/>
          <p:cNvSpPr txBox="1"/>
          <p:nvPr/>
        </p:nvSpPr>
        <p:spPr>
          <a:xfrm>
            <a:off x="860100" y="892025"/>
            <a:ext cx="7423800" cy="807600"/>
          </a:xfrm>
          <a:prstGeom prst="rect">
            <a:avLst/>
          </a:prstGeom>
          <a:noFill/>
          <a:ln>
            <a:noFill/>
          </a:ln>
        </p:spPr>
        <p:txBody>
          <a:bodyPr anchorCtr="0" anchor="ctr" bIns="91425" lIns="91425" spcFirstLastPara="1" rIns="91425" wrap="square" tIns="91425">
            <a:noAutofit/>
          </a:bodyPr>
          <a:lstStyle/>
          <a:p>
            <a:pPr indent="0" lvl="0" marL="0" algn="ctr">
              <a:spcBef>
                <a:spcPts val="0"/>
              </a:spcBef>
              <a:spcAft>
                <a:spcPts val="0"/>
              </a:spcAft>
              <a:buNone/>
            </a:pPr>
            <a:r>
              <a:rPr b="1" lang="en" sz="5200">
                <a:latin typeface="Open Sans"/>
                <a:ea typeface="Open Sans"/>
                <a:cs typeface="Open Sans"/>
                <a:sym typeface="Open Sans"/>
              </a:rPr>
              <a:t>Table of Contents</a:t>
            </a:r>
            <a:endParaRPr b="1" sz="5200">
              <a:latin typeface="Open Sans"/>
              <a:ea typeface="Open Sans"/>
              <a:cs typeface="Open Sans"/>
              <a:sym typeface="Open Sans"/>
            </a:endParaRPr>
          </a:p>
        </p:txBody>
      </p:sp>
      <p:sp>
        <p:nvSpPr>
          <p:cNvPr id="29" name="Shape 29"/>
          <p:cNvSpPr txBox="1"/>
          <p:nvPr/>
        </p:nvSpPr>
        <p:spPr>
          <a:xfrm>
            <a:off x="1955550" y="2048950"/>
            <a:ext cx="5232900" cy="3399000"/>
          </a:xfrm>
          <a:prstGeom prst="rect">
            <a:avLst/>
          </a:prstGeom>
          <a:noFill/>
          <a:ln>
            <a:noFill/>
          </a:ln>
        </p:spPr>
        <p:txBody>
          <a:bodyPr anchorCtr="0" anchor="t" bIns="91425" lIns="91425" spcFirstLastPara="1" rIns="91425" wrap="square" tIns="91425">
            <a:noAutofit/>
          </a:bodyPr>
          <a:lstStyle/>
          <a:p>
            <a:pPr indent="0" lvl="0" marL="0" rtl="0">
              <a:lnSpc>
                <a:spcPct val="150000"/>
              </a:lnSpc>
              <a:spcBef>
                <a:spcPts val="0"/>
              </a:spcBef>
              <a:spcAft>
                <a:spcPts val="0"/>
              </a:spcAft>
              <a:buNone/>
            </a:pPr>
            <a:r>
              <a:rPr b="1" lang="en" sz="2400">
                <a:latin typeface="Open Sans"/>
                <a:ea typeface="Open Sans"/>
                <a:cs typeface="Open Sans"/>
                <a:sym typeface="Open Sans"/>
              </a:rPr>
              <a:t>0.</a:t>
            </a:r>
            <a:r>
              <a:rPr lang="en" sz="2400">
                <a:latin typeface="Open Sans"/>
                <a:ea typeface="Open Sans"/>
                <a:cs typeface="Open Sans"/>
                <a:sym typeface="Open Sans"/>
              </a:rPr>
              <a:t> Welcome to MLH Localhost</a:t>
            </a:r>
            <a:endParaRPr sz="2400">
              <a:latin typeface="Open Sans"/>
              <a:ea typeface="Open Sans"/>
              <a:cs typeface="Open Sans"/>
              <a:sym typeface="Open Sans"/>
            </a:endParaRPr>
          </a:p>
          <a:p>
            <a:pPr indent="0" lvl="0" marL="0">
              <a:lnSpc>
                <a:spcPct val="150000"/>
              </a:lnSpc>
              <a:spcBef>
                <a:spcPts val="0"/>
              </a:spcBef>
              <a:spcAft>
                <a:spcPts val="0"/>
              </a:spcAft>
              <a:buNone/>
            </a:pPr>
            <a:r>
              <a:rPr b="1" lang="en" sz="2400">
                <a:latin typeface="Open Sans"/>
                <a:ea typeface="Open Sans"/>
                <a:cs typeface="Open Sans"/>
                <a:sym typeface="Open Sans"/>
              </a:rPr>
              <a:t>1.</a:t>
            </a:r>
            <a:r>
              <a:rPr lang="en" sz="2400">
                <a:latin typeface="Open Sans"/>
                <a:ea typeface="Open Sans"/>
                <a:cs typeface="Open Sans"/>
                <a:sym typeface="Open Sans"/>
              </a:rPr>
              <a:t> Introduction to Alexa &amp; Voice UIs</a:t>
            </a:r>
            <a:endParaRPr sz="2400">
              <a:latin typeface="Open Sans"/>
              <a:ea typeface="Open Sans"/>
              <a:cs typeface="Open Sans"/>
              <a:sym typeface="Open Sans"/>
            </a:endParaRPr>
          </a:p>
          <a:p>
            <a:pPr indent="0" lvl="0" marL="0" rtl="0">
              <a:lnSpc>
                <a:spcPct val="150000"/>
              </a:lnSpc>
              <a:spcBef>
                <a:spcPts val="0"/>
              </a:spcBef>
              <a:spcAft>
                <a:spcPts val="0"/>
              </a:spcAft>
              <a:buNone/>
            </a:pPr>
            <a:r>
              <a:rPr b="1" lang="en" sz="2400">
                <a:solidFill>
                  <a:schemeClr val="dk1"/>
                </a:solidFill>
                <a:latin typeface="Open Sans"/>
                <a:ea typeface="Open Sans"/>
                <a:cs typeface="Open Sans"/>
                <a:sym typeface="Open Sans"/>
              </a:rPr>
              <a:t>2.</a:t>
            </a:r>
            <a:r>
              <a:rPr lang="en" sz="2400">
                <a:solidFill>
                  <a:schemeClr val="dk1"/>
                </a:solidFill>
                <a:latin typeface="Open Sans"/>
                <a:ea typeface="Open Sans"/>
                <a:cs typeface="Open Sans"/>
                <a:sym typeface="Open Sans"/>
              </a:rPr>
              <a:t> </a:t>
            </a:r>
            <a:r>
              <a:rPr lang="en" sz="2400">
                <a:latin typeface="Open Sans"/>
                <a:ea typeface="Open Sans"/>
                <a:cs typeface="Open Sans"/>
                <a:sym typeface="Open Sans"/>
              </a:rPr>
              <a:t>Developing for Alexa</a:t>
            </a:r>
            <a:endParaRPr sz="2400">
              <a:latin typeface="Open Sans"/>
              <a:ea typeface="Open Sans"/>
              <a:cs typeface="Open Sans"/>
              <a:sym typeface="Open Sans"/>
            </a:endParaRPr>
          </a:p>
          <a:p>
            <a:pPr indent="0" lvl="0" marL="0">
              <a:lnSpc>
                <a:spcPct val="150000"/>
              </a:lnSpc>
              <a:spcBef>
                <a:spcPts val="0"/>
              </a:spcBef>
              <a:spcAft>
                <a:spcPts val="0"/>
              </a:spcAft>
              <a:buClr>
                <a:schemeClr val="dk1"/>
              </a:buClr>
              <a:buSzPts val="1100"/>
              <a:buFont typeface="Arial"/>
              <a:buNone/>
            </a:pPr>
            <a:r>
              <a:rPr b="1" lang="en" sz="2400">
                <a:solidFill>
                  <a:schemeClr val="dk1"/>
                </a:solidFill>
                <a:latin typeface="Open Sans"/>
                <a:ea typeface="Open Sans"/>
                <a:cs typeface="Open Sans"/>
                <a:sym typeface="Open Sans"/>
              </a:rPr>
              <a:t>3.</a:t>
            </a:r>
            <a:r>
              <a:rPr lang="en" sz="2400">
                <a:solidFill>
                  <a:schemeClr val="dk1"/>
                </a:solidFill>
                <a:latin typeface="Open Sans"/>
                <a:ea typeface="Open Sans"/>
                <a:cs typeface="Open Sans"/>
                <a:sym typeface="Open Sans"/>
              </a:rPr>
              <a:t> </a:t>
            </a:r>
            <a:r>
              <a:rPr lang="en" sz="2400">
                <a:latin typeface="Open Sans"/>
                <a:ea typeface="Open Sans"/>
                <a:cs typeface="Open Sans"/>
                <a:sym typeface="Open Sans"/>
              </a:rPr>
              <a:t>Build Your First Alexa Skill</a:t>
            </a:r>
            <a:endParaRPr sz="2400">
              <a:latin typeface="Open Sans"/>
              <a:ea typeface="Open Sans"/>
              <a:cs typeface="Open Sans"/>
              <a:sym typeface="Open Sans"/>
            </a:endParaRPr>
          </a:p>
          <a:p>
            <a:pPr indent="0" lvl="0" marL="0">
              <a:lnSpc>
                <a:spcPct val="150000"/>
              </a:lnSpc>
              <a:spcBef>
                <a:spcPts val="0"/>
              </a:spcBef>
              <a:spcAft>
                <a:spcPts val="0"/>
              </a:spcAft>
              <a:buClr>
                <a:schemeClr val="dk1"/>
              </a:buClr>
              <a:buSzPts val="1100"/>
              <a:buFont typeface="Arial"/>
              <a:buNone/>
            </a:pPr>
            <a:r>
              <a:rPr b="1" lang="en" sz="2400">
                <a:solidFill>
                  <a:schemeClr val="dk1"/>
                </a:solidFill>
                <a:latin typeface="Open Sans"/>
                <a:ea typeface="Open Sans"/>
                <a:cs typeface="Open Sans"/>
                <a:sym typeface="Open Sans"/>
              </a:rPr>
              <a:t>4.</a:t>
            </a:r>
            <a:r>
              <a:rPr lang="en" sz="2400">
                <a:solidFill>
                  <a:schemeClr val="dk1"/>
                </a:solidFill>
                <a:latin typeface="Open Sans"/>
                <a:ea typeface="Open Sans"/>
                <a:cs typeface="Open Sans"/>
                <a:sym typeface="Open Sans"/>
              </a:rPr>
              <a:t> </a:t>
            </a:r>
            <a:r>
              <a:rPr lang="en" sz="2400">
                <a:latin typeface="Open Sans"/>
                <a:ea typeface="Open Sans"/>
                <a:cs typeface="Open Sans"/>
                <a:sym typeface="Open Sans"/>
              </a:rPr>
              <a:t>Review &amp; Quiz</a:t>
            </a:r>
            <a:endParaRPr sz="2400">
              <a:latin typeface="Open Sans"/>
              <a:ea typeface="Open Sans"/>
              <a:cs typeface="Open Sans"/>
              <a:sym typeface="Open Sans"/>
            </a:endParaRPr>
          </a:p>
          <a:p>
            <a:pPr indent="0" lvl="0" marL="0">
              <a:lnSpc>
                <a:spcPct val="150000"/>
              </a:lnSpc>
              <a:spcBef>
                <a:spcPts val="0"/>
              </a:spcBef>
              <a:spcAft>
                <a:spcPts val="0"/>
              </a:spcAft>
              <a:buNone/>
            </a:pPr>
            <a:r>
              <a:rPr b="1" lang="en" sz="2400">
                <a:solidFill>
                  <a:schemeClr val="dk1"/>
                </a:solidFill>
                <a:latin typeface="Open Sans"/>
                <a:ea typeface="Open Sans"/>
                <a:cs typeface="Open Sans"/>
                <a:sym typeface="Open Sans"/>
              </a:rPr>
              <a:t>5.</a:t>
            </a:r>
            <a:r>
              <a:rPr lang="en" sz="2400">
                <a:solidFill>
                  <a:schemeClr val="dk1"/>
                </a:solidFill>
                <a:latin typeface="Open Sans"/>
                <a:ea typeface="Open Sans"/>
                <a:cs typeface="Open Sans"/>
                <a:sym typeface="Open Sans"/>
              </a:rPr>
              <a:t> </a:t>
            </a:r>
            <a:r>
              <a:rPr lang="en" sz="2400">
                <a:latin typeface="Open Sans"/>
                <a:ea typeface="Open Sans"/>
                <a:cs typeface="Open Sans"/>
                <a:sym typeface="Open Sans"/>
              </a:rPr>
              <a:t>Next Steps</a:t>
            </a:r>
            <a:endParaRPr sz="2400">
              <a:latin typeface="Open Sans"/>
              <a:ea typeface="Open Sans"/>
              <a:cs typeface="Open Sans"/>
              <a:sym typeface="Open Sans"/>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1">
  <p:cSld name="CUSTOM">
    <p:spTree>
      <p:nvGrpSpPr>
        <p:cNvPr id="30" name="Shape 30"/>
        <p:cNvGrpSpPr/>
        <p:nvPr/>
      </p:nvGrpSpPr>
      <p:grpSpPr>
        <a:xfrm>
          <a:off x="0" y="0"/>
          <a:ext cx="0" cy="0"/>
          <a:chOff x="0" y="0"/>
          <a:chExt cx="0" cy="0"/>
        </a:xfrm>
      </p:grpSpPr>
      <p:pic>
        <p:nvPicPr>
          <p:cNvPr id="31" name="Shape 31"/>
          <p:cNvPicPr preferRelativeResize="0"/>
          <p:nvPr/>
        </p:nvPicPr>
        <p:blipFill>
          <a:blip r:embed="rId2">
            <a:alphaModFix/>
          </a:blip>
          <a:stretch>
            <a:fillRect/>
          </a:stretch>
        </p:blipFill>
        <p:spPr>
          <a:xfrm>
            <a:off x="0" y="0"/>
            <a:ext cx="9143982" cy="6858000"/>
          </a:xfrm>
          <a:prstGeom prst="rect">
            <a:avLst/>
          </a:prstGeom>
          <a:noFill/>
          <a:ln>
            <a:noFill/>
          </a:ln>
        </p:spPr>
      </p:pic>
      <p:sp>
        <p:nvSpPr>
          <p:cNvPr id="32" name="Shape 32"/>
          <p:cNvSpPr/>
          <p:nvPr/>
        </p:nvSpPr>
        <p:spPr>
          <a:xfrm>
            <a:off x="-12" y="0"/>
            <a:ext cx="9144000" cy="6858000"/>
          </a:xfrm>
          <a:prstGeom prst="rect">
            <a:avLst/>
          </a:prstGeom>
          <a:solidFill>
            <a:srgbClr val="353535">
              <a:alpha val="5538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pic>
        <p:nvPicPr>
          <p:cNvPr id="33" name="Shape 33"/>
          <p:cNvPicPr preferRelativeResize="0"/>
          <p:nvPr/>
        </p:nvPicPr>
        <p:blipFill>
          <a:blip r:embed="rId3">
            <a:alphaModFix/>
          </a:blip>
          <a:stretch>
            <a:fillRect/>
          </a:stretch>
        </p:blipFill>
        <p:spPr>
          <a:xfrm>
            <a:off x="152400" y="91875"/>
            <a:ext cx="1615275" cy="345675"/>
          </a:xfrm>
          <a:prstGeom prst="rect">
            <a:avLst/>
          </a:prstGeom>
          <a:noFill/>
          <a:ln>
            <a:noFill/>
          </a:ln>
        </p:spPr>
      </p:pic>
      <p:sp>
        <p:nvSpPr>
          <p:cNvPr id="34" name="Shape 34"/>
          <p:cNvSpPr txBox="1"/>
          <p:nvPr/>
        </p:nvSpPr>
        <p:spPr>
          <a:xfrm>
            <a:off x="986250" y="2267797"/>
            <a:ext cx="7171500" cy="2808300"/>
          </a:xfrm>
          <a:prstGeom prst="rect">
            <a:avLst/>
          </a:prstGeom>
          <a:noFill/>
          <a:ln>
            <a:noFill/>
          </a:ln>
        </p:spPr>
        <p:txBody>
          <a:bodyPr anchorCtr="0" anchor="t" bIns="91425" lIns="91425" spcFirstLastPara="1" rIns="91425" wrap="square" tIns="91425">
            <a:noAutofit/>
          </a:bodyPr>
          <a:lstStyle/>
          <a:p>
            <a:pPr indent="0" lvl="0" marL="0" algn="ctr">
              <a:spcBef>
                <a:spcPts val="0"/>
              </a:spcBef>
              <a:spcAft>
                <a:spcPts val="0"/>
              </a:spcAft>
              <a:buNone/>
            </a:pPr>
            <a:r>
              <a:rPr b="1" lang="en" sz="7200">
                <a:solidFill>
                  <a:srgbClr val="EAEAEA"/>
                </a:solidFill>
                <a:latin typeface="Open Sans"/>
                <a:ea typeface="Open Sans"/>
                <a:cs typeface="Open Sans"/>
                <a:sym typeface="Open Sans"/>
              </a:rPr>
              <a:t>Hacking with Amazon Alexa</a:t>
            </a:r>
            <a:endParaRPr b="1" sz="7200">
              <a:solidFill>
                <a:srgbClr val="EAEAEA"/>
              </a:solidFill>
              <a:latin typeface="Open Sans"/>
              <a:ea typeface="Open Sans"/>
              <a:cs typeface="Open Sans"/>
              <a:sym typeface="Open Sans"/>
            </a:endParaRPr>
          </a:p>
        </p:txBody>
      </p:sp>
      <p:sp>
        <p:nvSpPr>
          <p:cNvPr id="35" name="Shape 35"/>
          <p:cNvSpPr/>
          <p:nvPr/>
        </p:nvSpPr>
        <p:spPr>
          <a:xfrm>
            <a:off x="3863100" y="1845997"/>
            <a:ext cx="1417800" cy="421800"/>
          </a:xfrm>
          <a:prstGeom prst="rect">
            <a:avLst/>
          </a:prstGeom>
          <a:solidFill>
            <a:srgbClr val="5EA5E5"/>
          </a:solidFill>
          <a:ln>
            <a:noFill/>
          </a:ln>
        </p:spPr>
        <p:txBody>
          <a:bodyPr anchorCtr="0" anchor="ctr" bIns="91425" lIns="91425" spcFirstLastPara="1" rIns="91425" wrap="square" tIns="91425">
            <a:noAutofit/>
          </a:bodyPr>
          <a:lstStyle/>
          <a:p>
            <a:pPr indent="0" lvl="0" marL="0" algn="ctr">
              <a:spcBef>
                <a:spcPts val="0"/>
              </a:spcBef>
              <a:spcAft>
                <a:spcPts val="0"/>
              </a:spcAft>
              <a:buNone/>
            </a:pPr>
            <a:r>
              <a:rPr lang="en" sz="1800">
                <a:solidFill>
                  <a:srgbClr val="EAEAEA"/>
                </a:solidFill>
                <a:latin typeface="Open Sans SemiBold"/>
                <a:ea typeface="Open Sans SemiBold"/>
                <a:cs typeface="Open Sans SemiBold"/>
                <a:sym typeface="Open Sans SemiBold"/>
              </a:rPr>
              <a:t>Workshop</a:t>
            </a:r>
            <a:endParaRPr sz="1800">
              <a:solidFill>
                <a:srgbClr val="EAEAEA"/>
              </a:solidFill>
              <a:latin typeface="Open Sans SemiBold"/>
              <a:ea typeface="Open Sans SemiBold"/>
              <a:cs typeface="Open Sans SemiBold"/>
              <a:sym typeface="Open Sans SemiBo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4">
  <p:cSld name="BLANK_4">
    <p:spTree>
      <p:nvGrpSpPr>
        <p:cNvPr id="36" name="Shape 36"/>
        <p:cNvGrpSpPr/>
        <p:nvPr/>
      </p:nvGrpSpPr>
      <p:grpSpPr>
        <a:xfrm>
          <a:off x="0" y="0"/>
          <a:ext cx="0" cy="0"/>
          <a:chOff x="0" y="0"/>
          <a:chExt cx="0" cy="0"/>
        </a:xfrm>
      </p:grpSpPr>
      <p:sp>
        <p:nvSpPr>
          <p:cNvPr id="37" name="Shape 37"/>
          <p:cNvSpPr txBox="1"/>
          <p:nvPr>
            <p:ph idx="12" type="sldNum"/>
          </p:nvPr>
        </p:nvSpPr>
        <p:spPr>
          <a:xfrm>
            <a:off x="8472458" y="6217622"/>
            <a:ext cx="548700" cy="524700"/>
          </a:xfrm>
          <a:prstGeom prst="rect">
            <a:avLst/>
          </a:prstGeom>
          <a:noFill/>
          <a:ln>
            <a:noFill/>
          </a:ln>
        </p:spPr>
        <p:txBody>
          <a:bodyPr anchorCtr="0" anchor="ctr" bIns="91425" lIns="91425" spcFirstLastPara="1" rIns="91425" wrap="square" tIns="91425">
            <a:noAutofit/>
          </a:bodyPr>
          <a:lstStyle>
            <a:lvl1pPr lvl="0" rtl="0">
              <a:buNone/>
              <a:defRPr>
                <a:latin typeface="Open Sans"/>
                <a:ea typeface="Open Sans"/>
                <a:cs typeface="Open Sans"/>
                <a:sym typeface="Open Sans"/>
              </a:defRPr>
            </a:lvl1pPr>
            <a:lvl2pPr lvl="1" rtl="0">
              <a:buNone/>
              <a:defRPr>
                <a:latin typeface="Open Sans"/>
                <a:ea typeface="Open Sans"/>
                <a:cs typeface="Open Sans"/>
                <a:sym typeface="Open Sans"/>
              </a:defRPr>
            </a:lvl2pPr>
            <a:lvl3pPr lvl="2" rtl="0">
              <a:buNone/>
              <a:defRPr>
                <a:latin typeface="Open Sans"/>
                <a:ea typeface="Open Sans"/>
                <a:cs typeface="Open Sans"/>
                <a:sym typeface="Open Sans"/>
              </a:defRPr>
            </a:lvl3pPr>
            <a:lvl4pPr lvl="3" rtl="0">
              <a:buNone/>
              <a:defRPr>
                <a:latin typeface="Open Sans"/>
                <a:ea typeface="Open Sans"/>
                <a:cs typeface="Open Sans"/>
                <a:sym typeface="Open Sans"/>
              </a:defRPr>
            </a:lvl4pPr>
            <a:lvl5pPr lvl="4" rtl="0">
              <a:buNone/>
              <a:defRPr>
                <a:latin typeface="Open Sans"/>
                <a:ea typeface="Open Sans"/>
                <a:cs typeface="Open Sans"/>
                <a:sym typeface="Open Sans"/>
              </a:defRPr>
            </a:lvl5pPr>
            <a:lvl6pPr lvl="5" rtl="0">
              <a:buNone/>
              <a:defRPr>
                <a:latin typeface="Open Sans"/>
                <a:ea typeface="Open Sans"/>
                <a:cs typeface="Open Sans"/>
                <a:sym typeface="Open Sans"/>
              </a:defRPr>
            </a:lvl6pPr>
            <a:lvl7pPr lvl="6" rtl="0">
              <a:buNone/>
              <a:defRPr>
                <a:latin typeface="Open Sans"/>
                <a:ea typeface="Open Sans"/>
                <a:cs typeface="Open Sans"/>
                <a:sym typeface="Open Sans"/>
              </a:defRPr>
            </a:lvl7pPr>
            <a:lvl8pPr lvl="7" rtl="0">
              <a:buNone/>
              <a:defRPr>
                <a:latin typeface="Open Sans"/>
                <a:ea typeface="Open Sans"/>
                <a:cs typeface="Open Sans"/>
                <a:sym typeface="Open Sans"/>
              </a:defRPr>
            </a:lvl8pPr>
            <a:lvl9pPr lvl="8" rtl="0">
              <a:buNone/>
              <a:defRPr>
                <a:latin typeface="Open Sans"/>
                <a:ea typeface="Open Sans"/>
                <a:cs typeface="Open Sans"/>
                <a:sym typeface="Open Sans"/>
              </a:defRPr>
            </a:lvl9pPr>
          </a:lstStyle>
          <a:p>
            <a:pPr indent="0" lvl="0" marL="0">
              <a:spcBef>
                <a:spcPts val="0"/>
              </a:spcBef>
              <a:spcAft>
                <a:spcPts val="0"/>
              </a:spcAft>
              <a:buNone/>
            </a:pPr>
            <a:fld id="{00000000-1234-1234-1234-123412341234}" type="slidenum">
              <a:rPr lang="en"/>
              <a:t>‹#›</a:t>
            </a:fld>
            <a:endParaRPr/>
          </a:p>
        </p:txBody>
      </p:sp>
      <p:sp>
        <p:nvSpPr>
          <p:cNvPr id="38" name="Shape 38"/>
          <p:cNvSpPr/>
          <p:nvPr/>
        </p:nvSpPr>
        <p:spPr>
          <a:xfrm>
            <a:off x="0" y="0"/>
            <a:ext cx="9144000" cy="542700"/>
          </a:xfrm>
          <a:prstGeom prst="rect">
            <a:avLst/>
          </a:prstGeom>
          <a:solidFill>
            <a:srgbClr val="5EA5E5"/>
          </a:solidFill>
          <a:ln cap="flat" cmpd="sng" w="9525">
            <a:solidFill>
              <a:srgbClr val="5EA5E5"/>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t/>
            </a:r>
            <a:endParaRPr>
              <a:latin typeface="Open Sans"/>
              <a:ea typeface="Open Sans"/>
              <a:cs typeface="Open Sans"/>
              <a:sym typeface="Open Sans"/>
            </a:endParaRPr>
          </a:p>
        </p:txBody>
      </p:sp>
      <p:cxnSp>
        <p:nvCxnSpPr>
          <p:cNvPr id="39" name="Shape 39"/>
          <p:cNvCxnSpPr/>
          <p:nvPr/>
        </p:nvCxnSpPr>
        <p:spPr>
          <a:xfrm>
            <a:off x="-3325" y="542650"/>
            <a:ext cx="9148500" cy="0"/>
          </a:xfrm>
          <a:prstGeom prst="straightConnector1">
            <a:avLst/>
          </a:prstGeom>
          <a:noFill/>
          <a:ln cap="flat" cmpd="sng" w="19050">
            <a:solidFill>
              <a:srgbClr val="353535"/>
            </a:solidFill>
            <a:prstDash val="solid"/>
            <a:round/>
            <a:headEnd len="med" w="med" type="none"/>
            <a:tailEnd len="med" w="med" type="none"/>
          </a:ln>
        </p:spPr>
      </p:cxnSp>
      <p:pic>
        <p:nvPicPr>
          <p:cNvPr id="40" name="Shape 40"/>
          <p:cNvPicPr preferRelativeResize="0"/>
          <p:nvPr/>
        </p:nvPicPr>
        <p:blipFill>
          <a:blip r:embed="rId2">
            <a:alphaModFix/>
          </a:blip>
          <a:stretch>
            <a:fillRect/>
          </a:stretch>
        </p:blipFill>
        <p:spPr>
          <a:xfrm>
            <a:off x="152400" y="91875"/>
            <a:ext cx="1615275" cy="345675"/>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rgbClr val="EAEAEA"/>
        </a:solidFill>
      </p:bgPr>
    </p:bg>
    <p:spTree>
      <p:nvGrpSpPr>
        <p:cNvPr id="5" name="Shape 5"/>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7.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6.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5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8.png"/><Relationship Id="rId4" Type="http://schemas.openxmlformats.org/officeDocument/2006/relationships/image" Target="../media/image13.png"/><Relationship Id="rId5" Type="http://schemas.openxmlformats.org/officeDocument/2006/relationships/image" Target="../media/image1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2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0.png"/><Relationship Id="rId4" Type="http://schemas.openxmlformats.org/officeDocument/2006/relationships/image" Target="../media/image1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 Id="rId3" Type="http://schemas.openxmlformats.org/officeDocument/2006/relationships/image" Target="../media/image4.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hyperlink" Target="https://en.wikipedia.org/wiki/Translation"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3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3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 Id="rId3" Type="http://schemas.openxmlformats.org/officeDocument/2006/relationships/image" Target="../media/image2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8.png"/><Relationship Id="rId4" Type="http://schemas.openxmlformats.org/officeDocument/2006/relationships/image" Target="../media/image13.png"/><Relationship Id="rId5" Type="http://schemas.openxmlformats.org/officeDocument/2006/relationships/image" Target="../media/image1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3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2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2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2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2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3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3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1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1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1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2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4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3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37.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2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26.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38.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45.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42.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39.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5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51.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62.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41.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40.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44.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36.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52.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53.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3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3.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image" Target="../media/image48.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14.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image" Target="../media/image46.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 Id="rId3" Type="http://schemas.openxmlformats.org/officeDocument/2006/relationships/image" Target="../media/image47.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image" Target="../media/image57.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image" Target="../media/image58.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 Id="rId3" Type="http://schemas.openxmlformats.org/officeDocument/2006/relationships/image" Target="../media/image49.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 Id="rId3" Type="http://schemas.openxmlformats.org/officeDocument/2006/relationships/image" Target="../media/image8.png"/><Relationship Id="rId4" Type="http://schemas.openxmlformats.org/officeDocument/2006/relationships/image" Target="../media/image13.png"/><Relationship Id="rId5" Type="http://schemas.openxmlformats.org/officeDocument/2006/relationships/image" Target="../media/image19.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9.xml"/><Relationship Id="rId3" Type="http://schemas.openxmlformats.org/officeDocument/2006/relationships/image" Target="../media/image2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0.xml"/><Relationship Id="rId3" Type="http://schemas.openxmlformats.org/officeDocument/2006/relationships/image" Target="../media/image60.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2.xml"/><Relationship Id="rId3" Type="http://schemas.openxmlformats.org/officeDocument/2006/relationships/image" Target="../media/image24.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3.xml"/><Relationship Id="rId3" Type="http://schemas.openxmlformats.org/officeDocument/2006/relationships/image" Target="../media/image59.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4.xml"/><Relationship Id="rId3" Type="http://schemas.openxmlformats.org/officeDocument/2006/relationships/image" Target="../media/image61.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5.xml"/><Relationship Id="rId3" Type="http://schemas.openxmlformats.org/officeDocument/2006/relationships/image" Target="../media/image56.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 Id="rId3" Type="http://schemas.openxmlformats.org/officeDocument/2006/relationships/image" Target="../media/image55.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7.xml"/><Relationship Id="rId3"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2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 name="Shape 44"/>
        <p:cNvGrpSpPr/>
        <p:nvPr/>
      </p:nvGrpSpPr>
      <p:grpSpPr>
        <a:xfrm>
          <a:off x="0" y="0"/>
          <a:ext cx="0" cy="0"/>
          <a:chOff x="0" y="0"/>
          <a:chExt cx="0" cy="0"/>
        </a:xfrm>
      </p:grpSpPr>
      <p:pic>
        <p:nvPicPr>
          <p:cNvPr id="45" name="Shape 45"/>
          <p:cNvPicPr preferRelativeResize="0"/>
          <p:nvPr/>
        </p:nvPicPr>
        <p:blipFill>
          <a:blip r:embed="rId3">
            <a:alphaModFix/>
          </a:blip>
          <a:stretch>
            <a:fillRect/>
          </a:stretch>
        </p:blipFill>
        <p:spPr>
          <a:xfrm>
            <a:off x="152400" y="91875"/>
            <a:ext cx="1615275" cy="345675"/>
          </a:xfrm>
          <a:prstGeom prst="rect">
            <a:avLst/>
          </a:prstGeom>
          <a:noFill/>
          <a:ln>
            <a:noFill/>
          </a:ln>
        </p:spPr>
      </p:pic>
      <p:sp>
        <p:nvSpPr>
          <p:cNvPr id="46" name="Shape 46"/>
          <p:cNvSpPr txBox="1"/>
          <p:nvPr/>
        </p:nvSpPr>
        <p:spPr>
          <a:xfrm>
            <a:off x="8354450" y="6524500"/>
            <a:ext cx="675600" cy="256500"/>
          </a:xfrm>
          <a:prstGeom prst="rect">
            <a:avLst/>
          </a:prstGeom>
          <a:noFill/>
          <a:ln>
            <a:noFill/>
          </a:ln>
        </p:spPr>
        <p:txBody>
          <a:bodyPr anchorCtr="0" anchor="t" bIns="91425" lIns="91425" spcFirstLastPara="1" rIns="91425" wrap="square" tIns="91425">
            <a:noAutofit/>
          </a:bodyPr>
          <a:lstStyle/>
          <a:p>
            <a:pPr indent="0" lvl="0" marL="0" algn="r">
              <a:spcBef>
                <a:spcPts val="0"/>
              </a:spcBef>
              <a:spcAft>
                <a:spcPts val="0"/>
              </a:spcAft>
              <a:buNone/>
            </a:pPr>
            <a:r>
              <a:rPr lang="en" sz="1000">
                <a:solidFill>
                  <a:schemeClr val="lt1"/>
                </a:solidFill>
                <a:latin typeface="Open Sans"/>
                <a:ea typeface="Open Sans"/>
                <a:cs typeface="Open Sans"/>
                <a:sym typeface="Open Sans"/>
              </a:rPr>
              <a:t>v.0.0.3</a:t>
            </a:r>
            <a:endParaRPr sz="1000">
              <a:solidFill>
                <a:schemeClr val="lt1"/>
              </a:solidFill>
              <a:latin typeface="Open Sans"/>
              <a:ea typeface="Open Sans"/>
              <a:cs typeface="Open Sans"/>
              <a:sym typeface="Open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6" name="Shape 126"/>
        <p:cNvGrpSpPr/>
        <p:nvPr/>
      </p:nvGrpSpPr>
      <p:grpSpPr>
        <a:xfrm>
          <a:off x="0" y="0"/>
          <a:ext cx="0" cy="0"/>
          <a:chOff x="0" y="0"/>
          <a:chExt cx="0" cy="0"/>
        </a:xfrm>
      </p:grpSpPr>
      <p:sp>
        <p:nvSpPr>
          <p:cNvPr id="127" name="Shape 127"/>
          <p:cNvSpPr txBox="1"/>
          <p:nvPr>
            <p:ph type="title"/>
          </p:nvPr>
        </p:nvSpPr>
        <p:spPr>
          <a:xfrm>
            <a:off x="900875" y="647750"/>
            <a:ext cx="7340100" cy="11451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
              <a:t>Why do Voice UIs Matter?</a:t>
            </a:r>
            <a:endParaRPr/>
          </a:p>
        </p:txBody>
      </p:sp>
      <p:sp>
        <p:nvSpPr>
          <p:cNvPr id="128" name="Shape 128"/>
          <p:cNvSpPr txBox="1"/>
          <p:nvPr/>
        </p:nvSpPr>
        <p:spPr>
          <a:xfrm>
            <a:off x="2587275" y="2186225"/>
            <a:ext cx="6135000" cy="1511400"/>
          </a:xfrm>
          <a:prstGeom prst="rect">
            <a:avLst/>
          </a:prstGeom>
          <a:noFill/>
          <a:ln>
            <a:noFill/>
          </a:ln>
        </p:spPr>
        <p:txBody>
          <a:bodyPr anchorCtr="0" anchor="ctr" bIns="91425" lIns="91425" spcFirstLastPara="1" rIns="91425" wrap="square" tIns="91425">
            <a:noAutofit/>
          </a:bodyPr>
          <a:lstStyle/>
          <a:p>
            <a:pPr indent="0" lvl="0" marL="0" rtl="0">
              <a:lnSpc>
                <a:spcPct val="115000"/>
              </a:lnSpc>
              <a:spcBef>
                <a:spcPts val="0"/>
              </a:spcBef>
              <a:spcAft>
                <a:spcPts val="0"/>
              </a:spcAft>
              <a:buNone/>
            </a:pPr>
            <a:r>
              <a:rPr lang="en" sz="2200">
                <a:solidFill>
                  <a:schemeClr val="dk1"/>
                </a:solidFill>
                <a:latin typeface="Open Sans"/>
                <a:ea typeface="Open Sans"/>
                <a:cs typeface="Open Sans"/>
                <a:sym typeface="Open Sans"/>
              </a:rPr>
              <a:t>Instead of typing, clicking, or tapping - we can physically separate ourselves from our devices and speak commands naturally.</a:t>
            </a:r>
            <a:endParaRPr sz="2200">
              <a:latin typeface="Open Sans"/>
              <a:ea typeface="Open Sans"/>
              <a:cs typeface="Open Sans"/>
              <a:sym typeface="Open Sans"/>
            </a:endParaRPr>
          </a:p>
        </p:txBody>
      </p:sp>
      <p:pic>
        <p:nvPicPr>
          <p:cNvPr id="129" name="Shape 129"/>
          <p:cNvPicPr preferRelativeResize="0"/>
          <p:nvPr/>
        </p:nvPicPr>
        <p:blipFill>
          <a:blip r:embed="rId3">
            <a:alphaModFix/>
          </a:blip>
          <a:stretch>
            <a:fillRect/>
          </a:stretch>
        </p:blipFill>
        <p:spPr>
          <a:xfrm>
            <a:off x="674500" y="2186225"/>
            <a:ext cx="1511400" cy="1511400"/>
          </a:xfrm>
          <a:prstGeom prst="rect">
            <a:avLst/>
          </a:prstGeom>
          <a:noFill/>
          <a:ln>
            <a:noFill/>
          </a:ln>
        </p:spPr>
      </p:pic>
      <p:pic>
        <p:nvPicPr>
          <p:cNvPr id="130" name="Shape 130"/>
          <p:cNvPicPr preferRelativeResize="0"/>
          <p:nvPr/>
        </p:nvPicPr>
        <p:blipFill>
          <a:blip r:embed="rId4">
            <a:alphaModFix/>
          </a:blip>
          <a:stretch>
            <a:fillRect/>
          </a:stretch>
        </p:blipFill>
        <p:spPr>
          <a:xfrm>
            <a:off x="6729575" y="4369375"/>
            <a:ext cx="1511400" cy="1502813"/>
          </a:xfrm>
          <a:prstGeom prst="rect">
            <a:avLst/>
          </a:prstGeom>
          <a:noFill/>
          <a:ln>
            <a:noFill/>
          </a:ln>
        </p:spPr>
      </p:pic>
      <p:sp>
        <p:nvSpPr>
          <p:cNvPr id="131" name="Shape 131"/>
          <p:cNvSpPr txBox="1"/>
          <p:nvPr/>
        </p:nvSpPr>
        <p:spPr>
          <a:xfrm>
            <a:off x="519350" y="4365088"/>
            <a:ext cx="5771100" cy="1511400"/>
          </a:xfrm>
          <a:prstGeom prst="rect">
            <a:avLst/>
          </a:prstGeom>
          <a:noFill/>
          <a:ln>
            <a:noFill/>
          </a:ln>
        </p:spPr>
        <p:txBody>
          <a:bodyPr anchorCtr="0" anchor="ctr" bIns="91425" lIns="91425" spcFirstLastPara="1" rIns="91425" wrap="square" tIns="91425">
            <a:noAutofit/>
          </a:bodyPr>
          <a:lstStyle/>
          <a:p>
            <a:pPr indent="0" lvl="0" marL="0" rtl="0" algn="r">
              <a:lnSpc>
                <a:spcPct val="115000"/>
              </a:lnSpc>
              <a:spcBef>
                <a:spcPts val="0"/>
              </a:spcBef>
              <a:spcAft>
                <a:spcPts val="0"/>
              </a:spcAft>
              <a:buNone/>
            </a:pPr>
            <a:r>
              <a:rPr lang="en" sz="2200">
                <a:solidFill>
                  <a:schemeClr val="dk1"/>
                </a:solidFill>
                <a:latin typeface="Open Sans"/>
                <a:ea typeface="Open Sans"/>
                <a:cs typeface="Open Sans"/>
                <a:sym typeface="Open Sans"/>
              </a:rPr>
              <a:t>Voice UIs can run code in the cloud and communicate with IoT devices, making them ideal for homes, cars, &amp; more.</a:t>
            </a:r>
            <a:endParaRPr sz="2200">
              <a:latin typeface="Open Sans"/>
              <a:ea typeface="Open Sans"/>
              <a:cs typeface="Open Sans"/>
              <a:sym typeface="Open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5" name="Shape 135"/>
        <p:cNvGrpSpPr/>
        <p:nvPr/>
      </p:nvGrpSpPr>
      <p:grpSpPr>
        <a:xfrm>
          <a:off x="0" y="0"/>
          <a:ext cx="0" cy="0"/>
          <a:chOff x="0" y="0"/>
          <a:chExt cx="0" cy="0"/>
        </a:xfrm>
      </p:grpSpPr>
      <p:pic>
        <p:nvPicPr>
          <p:cNvPr id="136" name="Shape 136"/>
          <p:cNvPicPr preferRelativeResize="0"/>
          <p:nvPr/>
        </p:nvPicPr>
        <p:blipFill>
          <a:blip r:embed="rId3">
            <a:alphaModFix/>
          </a:blip>
          <a:stretch>
            <a:fillRect/>
          </a:stretch>
        </p:blipFill>
        <p:spPr>
          <a:xfrm>
            <a:off x="0" y="1697150"/>
            <a:ext cx="9144000" cy="3657595"/>
          </a:xfrm>
          <a:prstGeom prst="rect">
            <a:avLst/>
          </a:prstGeom>
          <a:noFill/>
          <a:ln cap="flat" cmpd="sng" w="19050">
            <a:solidFill>
              <a:schemeClr val="dk2"/>
            </a:solidFill>
            <a:prstDash val="solid"/>
            <a:round/>
            <a:headEnd len="sm" w="sm" type="none"/>
            <a:tailEnd len="sm" w="sm" type="none"/>
          </a:ln>
        </p:spPr>
      </p:pic>
      <p:sp>
        <p:nvSpPr>
          <p:cNvPr id="137" name="Shape 137"/>
          <p:cNvSpPr txBox="1"/>
          <p:nvPr/>
        </p:nvSpPr>
        <p:spPr>
          <a:xfrm>
            <a:off x="0" y="625875"/>
            <a:ext cx="8855400" cy="991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600">
                <a:solidFill>
                  <a:schemeClr val="dk1"/>
                </a:solidFill>
                <a:latin typeface="Open Sans"/>
                <a:ea typeface="Open Sans"/>
                <a:cs typeface="Open Sans"/>
                <a:sym typeface="Open Sans"/>
              </a:rPr>
              <a:t>What can you build with Alexa?</a:t>
            </a:r>
            <a:endParaRPr b="1" sz="3600">
              <a:solidFill>
                <a:schemeClr val="dk1"/>
              </a:solidFill>
              <a:latin typeface="Open Sans"/>
              <a:ea typeface="Open Sans"/>
              <a:cs typeface="Open Sans"/>
              <a:sym typeface="Open Sans"/>
            </a:endParaRPr>
          </a:p>
        </p:txBody>
      </p:sp>
      <p:sp>
        <p:nvSpPr>
          <p:cNvPr id="138" name="Shape 138"/>
          <p:cNvSpPr txBox="1"/>
          <p:nvPr/>
        </p:nvSpPr>
        <p:spPr>
          <a:xfrm>
            <a:off x="144300" y="5518950"/>
            <a:ext cx="8855400" cy="991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 sz="3000">
                <a:solidFill>
                  <a:schemeClr val="dk1"/>
                </a:solidFill>
                <a:latin typeface="Open Sans"/>
                <a:ea typeface="Open Sans"/>
                <a:cs typeface="Open Sans"/>
                <a:sym typeface="Open Sans"/>
              </a:rPr>
              <a:t>Alexa, ask Lyft for a Lyft Line to work.</a:t>
            </a:r>
            <a:endParaRPr i="1" sz="3000">
              <a:solidFill>
                <a:schemeClr val="dk1"/>
              </a:solidFill>
              <a:latin typeface="Open Sans"/>
              <a:ea typeface="Open Sans"/>
              <a:cs typeface="Open Sans"/>
              <a:sym typeface="Open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2" name="Shape 142"/>
        <p:cNvGrpSpPr/>
        <p:nvPr/>
      </p:nvGrpSpPr>
      <p:grpSpPr>
        <a:xfrm>
          <a:off x="0" y="0"/>
          <a:ext cx="0" cy="0"/>
          <a:chOff x="0" y="0"/>
          <a:chExt cx="0" cy="0"/>
        </a:xfrm>
      </p:grpSpPr>
      <p:sp>
        <p:nvSpPr>
          <p:cNvPr id="143" name="Shape 143"/>
          <p:cNvSpPr txBox="1"/>
          <p:nvPr/>
        </p:nvSpPr>
        <p:spPr>
          <a:xfrm>
            <a:off x="0" y="625875"/>
            <a:ext cx="8855400" cy="991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600">
                <a:solidFill>
                  <a:schemeClr val="dk1"/>
                </a:solidFill>
                <a:latin typeface="Open Sans"/>
                <a:ea typeface="Open Sans"/>
                <a:cs typeface="Open Sans"/>
                <a:sym typeface="Open Sans"/>
              </a:rPr>
              <a:t>What can you build with Alexa?</a:t>
            </a:r>
            <a:endParaRPr b="1" sz="3600">
              <a:solidFill>
                <a:schemeClr val="dk1"/>
              </a:solidFill>
              <a:latin typeface="Open Sans"/>
              <a:ea typeface="Open Sans"/>
              <a:cs typeface="Open Sans"/>
              <a:sym typeface="Open Sans"/>
            </a:endParaRPr>
          </a:p>
        </p:txBody>
      </p:sp>
      <p:pic>
        <p:nvPicPr>
          <p:cNvPr id="144" name="Shape 144"/>
          <p:cNvPicPr preferRelativeResize="0"/>
          <p:nvPr/>
        </p:nvPicPr>
        <p:blipFill>
          <a:blip r:embed="rId3">
            <a:alphaModFix/>
          </a:blip>
          <a:stretch>
            <a:fillRect/>
          </a:stretch>
        </p:blipFill>
        <p:spPr>
          <a:xfrm>
            <a:off x="0" y="1714053"/>
            <a:ext cx="9144000" cy="4095750"/>
          </a:xfrm>
          <a:prstGeom prst="rect">
            <a:avLst/>
          </a:prstGeom>
          <a:noFill/>
          <a:ln cap="flat" cmpd="sng" w="19050">
            <a:solidFill>
              <a:schemeClr val="dk2"/>
            </a:solidFill>
            <a:prstDash val="solid"/>
            <a:round/>
            <a:headEnd len="sm" w="sm" type="none"/>
            <a:tailEnd len="sm" w="sm" type="none"/>
          </a:ln>
        </p:spPr>
      </p:pic>
      <p:pic>
        <p:nvPicPr>
          <p:cNvPr id="145" name="Shape 145"/>
          <p:cNvPicPr preferRelativeResize="0"/>
          <p:nvPr/>
        </p:nvPicPr>
        <p:blipFill>
          <a:blip r:embed="rId4">
            <a:alphaModFix/>
          </a:blip>
          <a:stretch>
            <a:fillRect/>
          </a:stretch>
        </p:blipFill>
        <p:spPr>
          <a:xfrm>
            <a:off x="4893075" y="4084574"/>
            <a:ext cx="2369975" cy="815900"/>
          </a:xfrm>
          <a:prstGeom prst="rect">
            <a:avLst/>
          </a:prstGeom>
          <a:noFill/>
          <a:ln cap="flat" cmpd="sng" w="19050">
            <a:solidFill>
              <a:schemeClr val="dk2"/>
            </a:solidFill>
            <a:prstDash val="solid"/>
            <a:round/>
            <a:headEnd len="sm" w="sm" type="none"/>
            <a:tailEnd len="sm" w="sm" type="none"/>
          </a:ln>
        </p:spPr>
      </p:pic>
      <p:sp>
        <p:nvSpPr>
          <p:cNvPr id="146" name="Shape 146"/>
          <p:cNvSpPr txBox="1"/>
          <p:nvPr/>
        </p:nvSpPr>
        <p:spPr>
          <a:xfrm>
            <a:off x="144300" y="5809800"/>
            <a:ext cx="8855400" cy="991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 sz="3000">
                <a:solidFill>
                  <a:schemeClr val="dk1"/>
                </a:solidFill>
                <a:latin typeface="Open Sans"/>
                <a:ea typeface="Open Sans"/>
                <a:cs typeface="Open Sans"/>
                <a:sym typeface="Open Sans"/>
              </a:rPr>
              <a:t>Alexa, ask Capital One, what did I spend?</a:t>
            </a:r>
            <a:endParaRPr i="1" sz="3000">
              <a:solidFill>
                <a:schemeClr val="dk1"/>
              </a:solidFill>
              <a:latin typeface="Open Sans"/>
              <a:ea typeface="Open Sans"/>
              <a:cs typeface="Open Sans"/>
              <a:sym typeface="Open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0" name="Shape 150"/>
        <p:cNvGrpSpPr/>
        <p:nvPr/>
      </p:nvGrpSpPr>
      <p:grpSpPr>
        <a:xfrm>
          <a:off x="0" y="0"/>
          <a:ext cx="0" cy="0"/>
          <a:chOff x="0" y="0"/>
          <a:chExt cx="0" cy="0"/>
        </a:xfrm>
      </p:grpSpPr>
      <p:sp>
        <p:nvSpPr>
          <p:cNvPr id="151" name="Shape 151"/>
          <p:cNvSpPr txBox="1"/>
          <p:nvPr/>
        </p:nvSpPr>
        <p:spPr>
          <a:xfrm>
            <a:off x="0" y="625875"/>
            <a:ext cx="8855400" cy="991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600">
                <a:solidFill>
                  <a:schemeClr val="dk1"/>
                </a:solidFill>
                <a:latin typeface="Open Sans"/>
                <a:ea typeface="Open Sans"/>
                <a:cs typeface="Open Sans"/>
                <a:sym typeface="Open Sans"/>
              </a:rPr>
              <a:t>What can you build with Alexa?</a:t>
            </a:r>
            <a:endParaRPr b="1" sz="3600">
              <a:solidFill>
                <a:schemeClr val="dk1"/>
              </a:solidFill>
              <a:latin typeface="Open Sans"/>
              <a:ea typeface="Open Sans"/>
              <a:cs typeface="Open Sans"/>
              <a:sym typeface="Open Sans"/>
            </a:endParaRPr>
          </a:p>
        </p:txBody>
      </p:sp>
      <p:sp>
        <p:nvSpPr>
          <p:cNvPr id="152" name="Shape 152"/>
          <p:cNvSpPr txBox="1"/>
          <p:nvPr/>
        </p:nvSpPr>
        <p:spPr>
          <a:xfrm>
            <a:off x="144300" y="5518950"/>
            <a:ext cx="8855400" cy="991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 sz="3000">
                <a:solidFill>
                  <a:schemeClr val="dk1"/>
                </a:solidFill>
                <a:latin typeface="Open Sans"/>
                <a:ea typeface="Open Sans"/>
                <a:cs typeface="Open Sans"/>
                <a:sym typeface="Open Sans"/>
              </a:rPr>
              <a:t>Alexa, tell Starbucks start my order.</a:t>
            </a:r>
            <a:endParaRPr i="1" sz="3000">
              <a:solidFill>
                <a:schemeClr val="dk1"/>
              </a:solidFill>
              <a:latin typeface="Open Sans"/>
              <a:ea typeface="Open Sans"/>
              <a:cs typeface="Open Sans"/>
              <a:sym typeface="Open Sans"/>
            </a:endParaRPr>
          </a:p>
        </p:txBody>
      </p:sp>
      <p:pic>
        <p:nvPicPr>
          <p:cNvPr id="153" name="Shape 153"/>
          <p:cNvPicPr preferRelativeResize="0"/>
          <p:nvPr/>
        </p:nvPicPr>
        <p:blipFill>
          <a:blip r:embed="rId3">
            <a:alphaModFix/>
          </a:blip>
          <a:stretch>
            <a:fillRect/>
          </a:stretch>
        </p:blipFill>
        <p:spPr>
          <a:xfrm>
            <a:off x="0" y="1731818"/>
            <a:ext cx="9143999" cy="3394363"/>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7" name="Shape 157"/>
        <p:cNvGrpSpPr/>
        <p:nvPr/>
      </p:nvGrpSpPr>
      <p:grpSpPr>
        <a:xfrm>
          <a:off x="0" y="0"/>
          <a:ext cx="0" cy="0"/>
          <a:chOff x="0" y="0"/>
          <a:chExt cx="0" cy="0"/>
        </a:xfrm>
      </p:grpSpPr>
      <p:sp>
        <p:nvSpPr>
          <p:cNvPr id="158" name="Shape 158"/>
          <p:cNvSpPr txBox="1"/>
          <p:nvPr>
            <p:ph type="title"/>
          </p:nvPr>
        </p:nvSpPr>
        <p:spPr>
          <a:xfrm>
            <a:off x="900875" y="647750"/>
            <a:ext cx="7340100" cy="11451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
              <a:t>Alexa has Skills.  Lots of them.</a:t>
            </a:r>
            <a:endParaRPr/>
          </a:p>
        </p:txBody>
      </p:sp>
      <p:sp>
        <p:nvSpPr>
          <p:cNvPr id="159" name="Shape 159"/>
          <p:cNvSpPr txBox="1"/>
          <p:nvPr/>
        </p:nvSpPr>
        <p:spPr>
          <a:xfrm>
            <a:off x="213225" y="2412600"/>
            <a:ext cx="3285300" cy="2740800"/>
          </a:xfrm>
          <a:prstGeom prst="rect">
            <a:avLst/>
          </a:prstGeom>
          <a:noFill/>
          <a:ln>
            <a:noFill/>
          </a:ln>
        </p:spPr>
        <p:txBody>
          <a:bodyPr anchorCtr="0" anchor="ctr" bIns="91425" lIns="91425" spcFirstLastPara="1" rIns="91425" wrap="square" tIns="91425">
            <a:noAutofit/>
          </a:bodyPr>
          <a:lstStyle/>
          <a:p>
            <a:pPr indent="0" lvl="0" marL="0" rtl="0">
              <a:lnSpc>
                <a:spcPct val="115000"/>
              </a:lnSpc>
              <a:spcBef>
                <a:spcPts val="0"/>
              </a:spcBef>
              <a:spcAft>
                <a:spcPts val="0"/>
              </a:spcAft>
              <a:buNone/>
            </a:pPr>
            <a:r>
              <a:rPr lang="en" sz="2400">
                <a:solidFill>
                  <a:schemeClr val="dk1"/>
                </a:solidFill>
                <a:latin typeface="Open Sans"/>
                <a:ea typeface="Open Sans"/>
                <a:cs typeface="Open Sans"/>
                <a:sym typeface="Open Sans"/>
              </a:rPr>
              <a:t>Companion app for device setup, skills, remote control, and more.</a:t>
            </a:r>
            <a:endParaRPr sz="2400">
              <a:solidFill>
                <a:schemeClr val="dk1"/>
              </a:solidFill>
              <a:latin typeface="Open Sans"/>
              <a:ea typeface="Open Sans"/>
              <a:cs typeface="Open Sans"/>
              <a:sym typeface="Open Sans"/>
            </a:endParaRPr>
          </a:p>
          <a:p>
            <a:pPr indent="0" lvl="0" marL="0" rtl="0">
              <a:lnSpc>
                <a:spcPct val="115000"/>
              </a:lnSpc>
              <a:spcBef>
                <a:spcPts val="0"/>
              </a:spcBef>
              <a:spcAft>
                <a:spcPts val="0"/>
              </a:spcAft>
              <a:buNone/>
            </a:pPr>
            <a:r>
              <a:t/>
            </a:r>
            <a:endParaRPr sz="2400">
              <a:solidFill>
                <a:schemeClr val="dk1"/>
              </a:solidFill>
              <a:latin typeface="Open Sans"/>
              <a:ea typeface="Open Sans"/>
              <a:cs typeface="Open Sans"/>
              <a:sym typeface="Open Sans"/>
            </a:endParaRPr>
          </a:p>
          <a:p>
            <a:pPr indent="0" lvl="0" marL="0" rtl="0">
              <a:lnSpc>
                <a:spcPct val="115000"/>
              </a:lnSpc>
              <a:spcBef>
                <a:spcPts val="0"/>
              </a:spcBef>
              <a:spcAft>
                <a:spcPts val="0"/>
              </a:spcAft>
              <a:buNone/>
            </a:pPr>
            <a:r>
              <a:rPr lang="en" sz="2400">
                <a:solidFill>
                  <a:srgbClr val="5EA5E5"/>
                </a:solidFill>
                <a:latin typeface="Open Sans"/>
                <a:ea typeface="Open Sans"/>
                <a:cs typeface="Open Sans"/>
                <a:sym typeface="Open Sans"/>
              </a:rPr>
              <a:t>alexa.amazon.com</a:t>
            </a:r>
            <a:endParaRPr sz="2400">
              <a:solidFill>
                <a:srgbClr val="5EA5E5"/>
              </a:solidFill>
              <a:latin typeface="Open Sans"/>
              <a:ea typeface="Open Sans"/>
              <a:cs typeface="Open Sans"/>
              <a:sym typeface="Open Sans"/>
            </a:endParaRPr>
          </a:p>
          <a:p>
            <a:pPr indent="0" lvl="0" marL="0" rtl="0">
              <a:lnSpc>
                <a:spcPct val="115000"/>
              </a:lnSpc>
              <a:spcBef>
                <a:spcPts val="0"/>
              </a:spcBef>
              <a:spcAft>
                <a:spcPts val="0"/>
              </a:spcAft>
              <a:buNone/>
            </a:pPr>
            <a:r>
              <a:t/>
            </a:r>
            <a:endParaRPr sz="2400">
              <a:solidFill>
                <a:schemeClr val="dk1"/>
              </a:solidFill>
              <a:latin typeface="Open Sans"/>
              <a:ea typeface="Open Sans"/>
              <a:cs typeface="Open Sans"/>
              <a:sym typeface="Open Sans"/>
            </a:endParaRPr>
          </a:p>
        </p:txBody>
      </p:sp>
      <p:pic>
        <p:nvPicPr>
          <p:cNvPr id="160" name="Shape 160"/>
          <p:cNvPicPr preferRelativeResize="0"/>
          <p:nvPr/>
        </p:nvPicPr>
        <p:blipFill>
          <a:blip r:embed="rId3">
            <a:alphaModFix/>
          </a:blip>
          <a:stretch>
            <a:fillRect/>
          </a:stretch>
        </p:blipFill>
        <p:spPr>
          <a:xfrm>
            <a:off x="3498522" y="1792850"/>
            <a:ext cx="5623300" cy="34782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4" name="Shape 164"/>
        <p:cNvGrpSpPr/>
        <p:nvPr/>
      </p:nvGrpSpPr>
      <p:grpSpPr>
        <a:xfrm>
          <a:off x="0" y="0"/>
          <a:ext cx="0" cy="0"/>
          <a:chOff x="0" y="0"/>
          <a:chExt cx="0" cy="0"/>
        </a:xfrm>
      </p:grpSpPr>
      <p:sp>
        <p:nvSpPr>
          <p:cNvPr id="165" name="Shape 165"/>
          <p:cNvSpPr txBox="1"/>
          <p:nvPr>
            <p:ph type="title"/>
          </p:nvPr>
        </p:nvSpPr>
        <p:spPr>
          <a:xfrm>
            <a:off x="900875" y="647750"/>
            <a:ext cx="7340100" cy="11451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
              <a:t>It’s LIVE Demo Time!</a:t>
            </a:r>
            <a:endParaRPr/>
          </a:p>
        </p:txBody>
      </p:sp>
      <p:sp>
        <p:nvSpPr>
          <p:cNvPr id="166" name="Shape 166"/>
          <p:cNvSpPr txBox="1"/>
          <p:nvPr/>
        </p:nvSpPr>
        <p:spPr>
          <a:xfrm>
            <a:off x="188675" y="1901175"/>
            <a:ext cx="4657200" cy="669300"/>
          </a:xfrm>
          <a:prstGeom prst="rect">
            <a:avLst/>
          </a:prstGeom>
          <a:noFill/>
          <a:ln>
            <a:noFill/>
          </a:ln>
        </p:spPr>
        <p:txBody>
          <a:bodyPr anchorCtr="0" anchor="t" bIns="91425" lIns="91425" spcFirstLastPara="1" rIns="91425" wrap="square" tIns="91425">
            <a:noAutofit/>
          </a:bodyPr>
          <a:lstStyle/>
          <a:p>
            <a:pPr indent="0" lvl="0" marL="0" rtl="0">
              <a:lnSpc>
                <a:spcPct val="115000"/>
              </a:lnSpc>
              <a:spcBef>
                <a:spcPts val="0"/>
              </a:spcBef>
              <a:spcAft>
                <a:spcPts val="0"/>
              </a:spcAft>
              <a:buNone/>
            </a:pPr>
            <a:r>
              <a:rPr lang="en" sz="2400">
                <a:solidFill>
                  <a:schemeClr val="dk1"/>
                </a:solidFill>
                <a:latin typeface="Open Sans"/>
                <a:ea typeface="Open Sans"/>
                <a:cs typeface="Open Sans"/>
                <a:sym typeface="Open Sans"/>
              </a:rPr>
              <a:t>Try these commands:</a:t>
            </a:r>
            <a:endParaRPr sz="2400">
              <a:solidFill>
                <a:schemeClr val="dk1"/>
              </a:solidFill>
              <a:latin typeface="Open Sans"/>
              <a:ea typeface="Open Sans"/>
              <a:cs typeface="Open Sans"/>
              <a:sym typeface="Open Sans"/>
            </a:endParaRPr>
          </a:p>
        </p:txBody>
      </p:sp>
      <p:pic>
        <p:nvPicPr>
          <p:cNvPr id="167" name="Shape 167"/>
          <p:cNvPicPr preferRelativeResize="0"/>
          <p:nvPr/>
        </p:nvPicPr>
        <p:blipFill>
          <a:blip r:embed="rId3">
            <a:alphaModFix/>
          </a:blip>
          <a:stretch>
            <a:fillRect/>
          </a:stretch>
        </p:blipFill>
        <p:spPr>
          <a:xfrm>
            <a:off x="4671662" y="1839851"/>
            <a:ext cx="4472326" cy="3558427"/>
          </a:xfrm>
          <a:prstGeom prst="rect">
            <a:avLst/>
          </a:prstGeom>
          <a:noFill/>
          <a:ln>
            <a:noFill/>
          </a:ln>
        </p:spPr>
      </p:pic>
      <p:pic>
        <p:nvPicPr>
          <p:cNvPr id="168" name="Shape 168"/>
          <p:cNvPicPr preferRelativeResize="0"/>
          <p:nvPr/>
        </p:nvPicPr>
        <p:blipFill>
          <a:blip r:embed="rId4">
            <a:alphaModFix/>
          </a:blip>
          <a:stretch>
            <a:fillRect/>
          </a:stretch>
        </p:blipFill>
        <p:spPr>
          <a:xfrm>
            <a:off x="7096297" y="5445299"/>
            <a:ext cx="1564496" cy="786476"/>
          </a:xfrm>
          <a:prstGeom prst="rect">
            <a:avLst/>
          </a:prstGeom>
          <a:noFill/>
          <a:ln>
            <a:noFill/>
          </a:ln>
        </p:spPr>
      </p:pic>
      <p:pic>
        <p:nvPicPr>
          <p:cNvPr id="169" name="Shape 169"/>
          <p:cNvPicPr preferRelativeResize="0"/>
          <p:nvPr/>
        </p:nvPicPr>
        <p:blipFill>
          <a:blip r:embed="rId5">
            <a:alphaModFix/>
          </a:blip>
          <a:stretch>
            <a:fillRect/>
          </a:stretch>
        </p:blipFill>
        <p:spPr>
          <a:xfrm>
            <a:off x="8240975" y="3098038"/>
            <a:ext cx="1352550" cy="3209925"/>
          </a:xfrm>
          <a:prstGeom prst="rect">
            <a:avLst/>
          </a:prstGeom>
          <a:noFill/>
          <a:ln>
            <a:noFill/>
          </a:ln>
        </p:spPr>
      </p:pic>
      <p:sp>
        <p:nvSpPr>
          <p:cNvPr id="170" name="Shape 170"/>
          <p:cNvSpPr txBox="1"/>
          <p:nvPr/>
        </p:nvSpPr>
        <p:spPr>
          <a:xfrm>
            <a:off x="225425" y="2570525"/>
            <a:ext cx="4583700" cy="23700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i="1" lang="en" sz="2400">
                <a:solidFill>
                  <a:schemeClr val="dk1"/>
                </a:solidFill>
                <a:latin typeface="Open Sans"/>
                <a:ea typeface="Open Sans"/>
                <a:cs typeface="Open Sans"/>
                <a:sym typeface="Open Sans"/>
              </a:rPr>
              <a:t>“Alexa, tell me a joke!”</a:t>
            </a:r>
            <a:br>
              <a:rPr i="1" lang="en" sz="2400">
                <a:solidFill>
                  <a:schemeClr val="dk1"/>
                </a:solidFill>
                <a:latin typeface="Open Sans"/>
                <a:ea typeface="Open Sans"/>
                <a:cs typeface="Open Sans"/>
                <a:sym typeface="Open Sans"/>
              </a:rPr>
            </a:br>
            <a:endParaRPr i="1" sz="2400">
              <a:solidFill>
                <a:schemeClr val="dk1"/>
              </a:solidFill>
              <a:latin typeface="Open Sans"/>
              <a:ea typeface="Open Sans"/>
              <a:cs typeface="Open Sans"/>
              <a:sym typeface="Open Sans"/>
            </a:endParaRPr>
          </a:p>
          <a:p>
            <a:pPr indent="0" lvl="0" marL="0" rtl="0" algn="ctr">
              <a:lnSpc>
                <a:spcPct val="115000"/>
              </a:lnSpc>
              <a:spcBef>
                <a:spcPts val="0"/>
              </a:spcBef>
              <a:spcAft>
                <a:spcPts val="0"/>
              </a:spcAft>
              <a:buNone/>
            </a:pPr>
            <a:r>
              <a:rPr i="1" lang="en" sz="2400">
                <a:solidFill>
                  <a:schemeClr val="dk1"/>
                </a:solidFill>
                <a:latin typeface="Open Sans"/>
                <a:ea typeface="Open Sans"/>
                <a:cs typeface="Open Sans"/>
                <a:sym typeface="Open Sans"/>
              </a:rPr>
              <a:t>“Alexa, what is </a:t>
            </a:r>
            <a:endParaRPr i="1" sz="2400">
              <a:solidFill>
                <a:schemeClr val="dk1"/>
              </a:solidFill>
              <a:latin typeface="Open Sans"/>
              <a:ea typeface="Open Sans"/>
              <a:cs typeface="Open Sans"/>
              <a:sym typeface="Open Sans"/>
            </a:endParaRPr>
          </a:p>
          <a:p>
            <a:pPr indent="0" lvl="0" marL="0" rtl="0" algn="ctr">
              <a:lnSpc>
                <a:spcPct val="115000"/>
              </a:lnSpc>
              <a:spcBef>
                <a:spcPts val="0"/>
              </a:spcBef>
              <a:spcAft>
                <a:spcPts val="0"/>
              </a:spcAft>
              <a:buNone/>
            </a:pPr>
            <a:r>
              <a:rPr i="1" lang="en" sz="2400">
                <a:solidFill>
                  <a:schemeClr val="dk1"/>
                </a:solidFill>
                <a:latin typeface="Open Sans"/>
                <a:ea typeface="Open Sans"/>
                <a:cs typeface="Open Sans"/>
                <a:sym typeface="Open Sans"/>
              </a:rPr>
              <a:t>Major League Hacking?”</a:t>
            </a:r>
            <a:endParaRPr/>
          </a:p>
        </p:txBody>
      </p:sp>
      <p:sp>
        <p:nvSpPr>
          <p:cNvPr id="171" name="Shape 171"/>
          <p:cNvSpPr txBox="1"/>
          <p:nvPr/>
        </p:nvSpPr>
        <p:spPr>
          <a:xfrm>
            <a:off x="188675" y="5348733"/>
            <a:ext cx="6234900" cy="986100"/>
          </a:xfrm>
          <a:prstGeom prst="rect">
            <a:avLst/>
          </a:prstGeom>
          <a:noFill/>
          <a:ln>
            <a:noFill/>
          </a:ln>
        </p:spPr>
        <p:txBody>
          <a:bodyPr anchorCtr="0" anchor="t" bIns="91425" lIns="91425" spcFirstLastPara="1" rIns="91425" wrap="square" tIns="91425">
            <a:noAutofit/>
          </a:bodyPr>
          <a:lstStyle/>
          <a:p>
            <a:pPr indent="0" lvl="0" marL="0" rtl="0">
              <a:lnSpc>
                <a:spcPct val="115000"/>
              </a:lnSpc>
              <a:spcBef>
                <a:spcPts val="0"/>
              </a:spcBef>
              <a:spcAft>
                <a:spcPts val="0"/>
              </a:spcAft>
              <a:buNone/>
            </a:pPr>
            <a:r>
              <a:rPr lang="en" sz="2400">
                <a:solidFill>
                  <a:schemeClr val="dk1"/>
                </a:solidFill>
                <a:latin typeface="Open Sans"/>
                <a:ea typeface="Open Sans"/>
                <a:cs typeface="Open Sans"/>
                <a:sym typeface="Open Sans"/>
              </a:rPr>
              <a:t>Don’t have an Alexa device?</a:t>
            </a:r>
            <a:endParaRPr sz="2400">
              <a:solidFill>
                <a:schemeClr val="dk1"/>
              </a:solidFill>
              <a:latin typeface="Open Sans"/>
              <a:ea typeface="Open Sans"/>
              <a:cs typeface="Open Sans"/>
              <a:sym typeface="Open Sans"/>
            </a:endParaRPr>
          </a:p>
          <a:p>
            <a:pPr indent="0" lvl="0" marL="0" rtl="0">
              <a:lnSpc>
                <a:spcPct val="115000"/>
              </a:lnSpc>
              <a:spcBef>
                <a:spcPts val="0"/>
              </a:spcBef>
              <a:spcAft>
                <a:spcPts val="0"/>
              </a:spcAft>
              <a:buNone/>
            </a:pPr>
            <a:r>
              <a:rPr lang="en" sz="2400">
                <a:solidFill>
                  <a:schemeClr val="dk1"/>
                </a:solidFill>
                <a:latin typeface="Open Sans"/>
                <a:ea typeface="Open Sans"/>
                <a:cs typeface="Open Sans"/>
                <a:sym typeface="Open Sans"/>
              </a:rPr>
              <a:t>Head to: </a:t>
            </a:r>
            <a:r>
              <a:rPr b="1" lang="en" sz="2400">
                <a:solidFill>
                  <a:srgbClr val="5EA5E5"/>
                </a:solidFill>
                <a:latin typeface="Open Sans"/>
                <a:ea typeface="Open Sans"/>
                <a:cs typeface="Open Sans"/>
                <a:sym typeface="Open Sans"/>
              </a:rPr>
              <a:t>echosim.io</a:t>
            </a:r>
            <a:endParaRPr b="1" sz="2400">
              <a:solidFill>
                <a:srgbClr val="5EA5E5"/>
              </a:solidFill>
              <a:latin typeface="Open Sans"/>
              <a:ea typeface="Open Sans"/>
              <a:cs typeface="Open Sans"/>
              <a:sym typeface="Open Sans"/>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5" name="Shape 175"/>
        <p:cNvGrpSpPr/>
        <p:nvPr/>
      </p:nvGrpSpPr>
      <p:grpSpPr>
        <a:xfrm>
          <a:off x="0" y="0"/>
          <a:ext cx="0" cy="0"/>
          <a:chOff x="0" y="0"/>
          <a:chExt cx="0" cy="0"/>
        </a:xfrm>
      </p:grpSpPr>
      <p:pic>
        <p:nvPicPr>
          <p:cNvPr id="176" name="Shape 176"/>
          <p:cNvPicPr preferRelativeResize="0"/>
          <p:nvPr/>
        </p:nvPicPr>
        <p:blipFill>
          <a:blip r:embed="rId3">
            <a:alphaModFix/>
          </a:blip>
          <a:stretch>
            <a:fillRect/>
          </a:stretch>
        </p:blipFill>
        <p:spPr>
          <a:xfrm>
            <a:off x="1470725" y="3323175"/>
            <a:ext cx="390525" cy="2286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0" name="Shape 180"/>
        <p:cNvGrpSpPr/>
        <p:nvPr/>
      </p:nvGrpSpPr>
      <p:grpSpPr>
        <a:xfrm>
          <a:off x="0" y="0"/>
          <a:ext cx="0" cy="0"/>
          <a:chOff x="0" y="0"/>
          <a:chExt cx="0" cy="0"/>
        </a:xfrm>
      </p:grpSpPr>
      <p:sp>
        <p:nvSpPr>
          <p:cNvPr id="181" name="Shape 181"/>
          <p:cNvSpPr txBox="1"/>
          <p:nvPr>
            <p:ph type="title"/>
          </p:nvPr>
        </p:nvSpPr>
        <p:spPr>
          <a:xfrm>
            <a:off x="391800" y="550625"/>
            <a:ext cx="8360400" cy="11451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
              <a:t>Why build an Alexa Skill?</a:t>
            </a:r>
            <a:endParaRPr/>
          </a:p>
        </p:txBody>
      </p:sp>
      <p:sp>
        <p:nvSpPr>
          <p:cNvPr id="182" name="Shape 182"/>
          <p:cNvSpPr txBox="1"/>
          <p:nvPr>
            <p:ph idx="1" type="body"/>
          </p:nvPr>
        </p:nvSpPr>
        <p:spPr>
          <a:xfrm>
            <a:off x="93600" y="1725450"/>
            <a:ext cx="7279800" cy="3996900"/>
          </a:xfrm>
          <a:prstGeom prst="rect">
            <a:avLst/>
          </a:prstGeom>
        </p:spPr>
        <p:txBody>
          <a:bodyPr anchorCtr="0" anchor="t" bIns="91425" lIns="91425" spcFirstLastPara="1" rIns="91425" wrap="square" tIns="91425">
            <a:noAutofit/>
          </a:bodyPr>
          <a:lstStyle/>
          <a:p>
            <a:pPr indent="-355600" lvl="0" marL="457200" rtl="0">
              <a:lnSpc>
                <a:spcPct val="150000"/>
              </a:lnSpc>
              <a:spcBef>
                <a:spcPts val="0"/>
              </a:spcBef>
              <a:spcAft>
                <a:spcPts val="0"/>
              </a:spcAft>
              <a:buSzPts val="2000"/>
              <a:buAutoNum type="arabicPeriod"/>
            </a:pPr>
            <a:r>
              <a:rPr lang="en" sz="2000"/>
              <a:t>Alexa, Amazon's voice service, is already integrated into Echo devices and can perform hundreds of skills.</a:t>
            </a:r>
            <a:br>
              <a:rPr lang="en" sz="2000"/>
            </a:br>
            <a:endParaRPr sz="2000"/>
          </a:p>
          <a:p>
            <a:pPr indent="-355600" lvl="0" marL="457200" rtl="0">
              <a:lnSpc>
                <a:spcPct val="150000"/>
              </a:lnSpc>
              <a:spcBef>
                <a:spcPts val="0"/>
              </a:spcBef>
              <a:spcAft>
                <a:spcPts val="0"/>
              </a:spcAft>
              <a:buSzPts val="2000"/>
              <a:buAutoNum type="arabicPeriod"/>
            </a:pPr>
            <a:r>
              <a:rPr lang="en" sz="2000"/>
              <a:t>Your skill can reach millions of customers with </a:t>
            </a:r>
            <a:br>
              <a:rPr lang="en" sz="2000"/>
            </a:br>
            <a:r>
              <a:rPr lang="en" sz="2000"/>
              <a:t>Alexa enabled devices.</a:t>
            </a:r>
            <a:br>
              <a:rPr lang="en" sz="2000"/>
            </a:br>
            <a:endParaRPr sz="2000"/>
          </a:p>
          <a:p>
            <a:pPr indent="-355600" lvl="0" marL="457200" rtl="0">
              <a:lnSpc>
                <a:spcPct val="150000"/>
              </a:lnSpc>
              <a:spcBef>
                <a:spcPts val="0"/>
              </a:spcBef>
              <a:spcAft>
                <a:spcPts val="0"/>
              </a:spcAft>
              <a:buSzPts val="2000"/>
              <a:buAutoNum type="arabicPeriod"/>
            </a:pPr>
            <a:r>
              <a:rPr lang="en" sz="2000"/>
              <a:t>Building with Alexa is </a:t>
            </a:r>
            <a:br>
              <a:rPr lang="en" sz="2000"/>
            </a:br>
            <a:r>
              <a:rPr lang="en" sz="2000"/>
              <a:t>free, easy, &amp; fun!</a:t>
            </a:r>
            <a:endParaRPr sz="2000"/>
          </a:p>
        </p:txBody>
      </p:sp>
      <p:pic>
        <p:nvPicPr>
          <p:cNvPr id="183" name="Shape 183"/>
          <p:cNvPicPr preferRelativeResize="0"/>
          <p:nvPr/>
        </p:nvPicPr>
        <p:blipFill>
          <a:blip r:embed="rId3">
            <a:alphaModFix/>
          </a:blip>
          <a:stretch>
            <a:fillRect/>
          </a:stretch>
        </p:blipFill>
        <p:spPr>
          <a:xfrm>
            <a:off x="3668250" y="3391374"/>
            <a:ext cx="5843825" cy="33316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7" name="Shape 187"/>
        <p:cNvGrpSpPr/>
        <p:nvPr/>
      </p:nvGrpSpPr>
      <p:grpSpPr>
        <a:xfrm>
          <a:off x="0" y="0"/>
          <a:ext cx="0" cy="0"/>
          <a:chOff x="0" y="0"/>
          <a:chExt cx="0" cy="0"/>
        </a:xfrm>
      </p:grpSpPr>
      <p:sp>
        <p:nvSpPr>
          <p:cNvPr id="188" name="Shape 188"/>
          <p:cNvSpPr txBox="1"/>
          <p:nvPr>
            <p:ph type="title"/>
          </p:nvPr>
        </p:nvSpPr>
        <p:spPr>
          <a:xfrm>
            <a:off x="541800" y="647750"/>
            <a:ext cx="8060400" cy="1145100"/>
          </a:xfrm>
          <a:prstGeom prst="rect">
            <a:avLst/>
          </a:prstGeom>
        </p:spPr>
        <p:txBody>
          <a:bodyPr anchorCtr="0" anchor="ctr" bIns="91425" lIns="91425" spcFirstLastPara="1" rIns="91425" wrap="square" tIns="91425">
            <a:noAutofit/>
          </a:bodyPr>
          <a:lstStyle/>
          <a:p>
            <a:pPr indent="0" lvl="0" marL="0" rtl="0">
              <a:spcBef>
                <a:spcPts val="0"/>
              </a:spcBef>
              <a:spcAft>
                <a:spcPts val="0"/>
              </a:spcAft>
              <a:buClr>
                <a:srgbClr val="000000"/>
              </a:buClr>
              <a:buSzPts val="1100"/>
              <a:buFont typeface="Arial"/>
              <a:buNone/>
            </a:pPr>
            <a:r>
              <a:rPr lang="en"/>
              <a:t>Alexa Skills are made of 2 parts:</a:t>
            </a:r>
            <a:endParaRPr/>
          </a:p>
        </p:txBody>
      </p:sp>
      <p:sp>
        <p:nvSpPr>
          <p:cNvPr id="189" name="Shape 189"/>
          <p:cNvSpPr txBox="1"/>
          <p:nvPr/>
        </p:nvSpPr>
        <p:spPr>
          <a:xfrm>
            <a:off x="213225" y="1635450"/>
            <a:ext cx="6159000" cy="4644900"/>
          </a:xfrm>
          <a:prstGeom prst="rect">
            <a:avLst/>
          </a:prstGeom>
          <a:noFill/>
          <a:ln>
            <a:noFill/>
          </a:ln>
        </p:spPr>
        <p:txBody>
          <a:bodyPr anchorCtr="0" anchor="t" bIns="91425" lIns="91425" spcFirstLastPara="1" rIns="91425" wrap="square" tIns="91425">
            <a:noAutofit/>
          </a:bodyPr>
          <a:lstStyle/>
          <a:p>
            <a:pPr indent="0" lvl="0" marL="0" rtl="0">
              <a:lnSpc>
                <a:spcPct val="115000"/>
              </a:lnSpc>
              <a:spcBef>
                <a:spcPts val="0"/>
              </a:spcBef>
              <a:spcAft>
                <a:spcPts val="0"/>
              </a:spcAft>
              <a:buNone/>
            </a:pPr>
            <a:r>
              <a:t/>
            </a:r>
            <a:endParaRPr sz="2400">
              <a:solidFill>
                <a:schemeClr val="dk1"/>
              </a:solidFill>
              <a:latin typeface="Open Sans"/>
              <a:ea typeface="Open Sans"/>
              <a:cs typeface="Open Sans"/>
              <a:sym typeface="Open Sans"/>
            </a:endParaRPr>
          </a:p>
          <a:p>
            <a:pPr indent="-381000" lvl="0" marL="914400" rtl="0">
              <a:lnSpc>
                <a:spcPct val="115000"/>
              </a:lnSpc>
              <a:spcBef>
                <a:spcPts val="0"/>
              </a:spcBef>
              <a:spcAft>
                <a:spcPts val="0"/>
              </a:spcAft>
              <a:buClr>
                <a:schemeClr val="dk1"/>
              </a:buClr>
              <a:buSzPts val="2400"/>
              <a:buAutoNum type="arabicPeriod"/>
            </a:pPr>
            <a:r>
              <a:rPr b="1" lang="en" sz="2400">
                <a:solidFill>
                  <a:schemeClr val="dk1"/>
                </a:solidFill>
                <a:latin typeface="Open Sans"/>
                <a:ea typeface="Open Sans"/>
                <a:cs typeface="Open Sans"/>
                <a:sym typeface="Open Sans"/>
              </a:rPr>
              <a:t>Front End</a:t>
            </a:r>
            <a:r>
              <a:rPr lang="en" sz="2400">
                <a:solidFill>
                  <a:schemeClr val="dk1"/>
                </a:solidFill>
                <a:latin typeface="Open Sans"/>
                <a:ea typeface="Open Sans"/>
                <a:cs typeface="Open Sans"/>
                <a:sym typeface="Open Sans"/>
              </a:rPr>
              <a:t> - The Alexa Voice UI handles text to speech, converting the audio into something our app can use, etc.</a:t>
            </a:r>
            <a:br>
              <a:rPr lang="en" sz="2400">
                <a:solidFill>
                  <a:schemeClr val="dk1"/>
                </a:solidFill>
                <a:latin typeface="Open Sans"/>
                <a:ea typeface="Open Sans"/>
                <a:cs typeface="Open Sans"/>
                <a:sym typeface="Open Sans"/>
              </a:rPr>
            </a:br>
            <a:endParaRPr sz="2400">
              <a:solidFill>
                <a:schemeClr val="dk1"/>
              </a:solidFill>
              <a:latin typeface="Open Sans"/>
              <a:ea typeface="Open Sans"/>
              <a:cs typeface="Open Sans"/>
              <a:sym typeface="Open Sans"/>
            </a:endParaRPr>
          </a:p>
          <a:p>
            <a:pPr indent="0" lvl="0" marL="0" rtl="0">
              <a:lnSpc>
                <a:spcPct val="115000"/>
              </a:lnSpc>
              <a:spcBef>
                <a:spcPts val="0"/>
              </a:spcBef>
              <a:spcAft>
                <a:spcPts val="0"/>
              </a:spcAft>
              <a:buNone/>
            </a:pPr>
            <a:r>
              <a:t/>
            </a:r>
            <a:endParaRPr sz="2400">
              <a:solidFill>
                <a:schemeClr val="dk1"/>
              </a:solidFill>
              <a:latin typeface="Open Sans"/>
              <a:ea typeface="Open Sans"/>
              <a:cs typeface="Open Sans"/>
              <a:sym typeface="Open Sans"/>
            </a:endParaRPr>
          </a:p>
          <a:p>
            <a:pPr indent="-381000" lvl="0" marL="914400" rtl="0">
              <a:lnSpc>
                <a:spcPct val="115000"/>
              </a:lnSpc>
              <a:spcBef>
                <a:spcPts val="0"/>
              </a:spcBef>
              <a:spcAft>
                <a:spcPts val="0"/>
              </a:spcAft>
              <a:buClr>
                <a:schemeClr val="dk1"/>
              </a:buClr>
              <a:buSzPts val="2400"/>
              <a:buAutoNum type="arabicPeriod"/>
            </a:pPr>
            <a:r>
              <a:rPr b="1" lang="en" sz="2400">
                <a:solidFill>
                  <a:schemeClr val="dk1"/>
                </a:solidFill>
                <a:latin typeface="Open Sans"/>
                <a:ea typeface="Open Sans"/>
                <a:cs typeface="Open Sans"/>
                <a:sym typeface="Open Sans"/>
              </a:rPr>
              <a:t>Back End</a:t>
            </a:r>
            <a:r>
              <a:rPr b="1" lang="en" sz="2400">
                <a:solidFill>
                  <a:schemeClr val="dk1"/>
                </a:solidFill>
                <a:latin typeface="Open Sans"/>
                <a:ea typeface="Open Sans"/>
                <a:cs typeface="Open Sans"/>
                <a:sym typeface="Open Sans"/>
              </a:rPr>
              <a:t> - </a:t>
            </a:r>
            <a:r>
              <a:rPr lang="en" sz="2400">
                <a:solidFill>
                  <a:schemeClr val="dk1"/>
                </a:solidFill>
                <a:latin typeface="Open Sans"/>
                <a:ea typeface="Open Sans"/>
                <a:cs typeface="Open Sans"/>
                <a:sym typeface="Open Sans"/>
              </a:rPr>
              <a:t>The logic code that actually powers our app.  Usually this is written on a service called AWS Lambda.</a:t>
            </a:r>
            <a:endParaRPr sz="2400">
              <a:solidFill>
                <a:schemeClr val="dk1"/>
              </a:solidFill>
              <a:latin typeface="Open Sans"/>
              <a:ea typeface="Open Sans"/>
              <a:cs typeface="Open Sans"/>
              <a:sym typeface="Open Sans"/>
            </a:endParaRPr>
          </a:p>
        </p:txBody>
      </p:sp>
      <p:grpSp>
        <p:nvGrpSpPr>
          <p:cNvPr id="190" name="Shape 190"/>
          <p:cNvGrpSpPr/>
          <p:nvPr/>
        </p:nvGrpSpPr>
        <p:grpSpPr>
          <a:xfrm>
            <a:off x="6553375" y="1870442"/>
            <a:ext cx="2129400" cy="2129400"/>
            <a:chOff x="6283475" y="1705175"/>
            <a:chExt cx="2129400" cy="2129400"/>
          </a:xfrm>
        </p:grpSpPr>
        <p:sp>
          <p:nvSpPr>
            <p:cNvPr id="191" name="Shape 191"/>
            <p:cNvSpPr/>
            <p:nvPr/>
          </p:nvSpPr>
          <p:spPr>
            <a:xfrm>
              <a:off x="6283475" y="1705175"/>
              <a:ext cx="2129400" cy="2129400"/>
            </a:xfrm>
            <a:prstGeom prst="rect">
              <a:avLst/>
            </a:prstGeom>
            <a:solidFill>
              <a:schemeClr val="lt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pic>
          <p:nvPicPr>
            <p:cNvPr id="192" name="Shape 192"/>
            <p:cNvPicPr preferRelativeResize="0"/>
            <p:nvPr/>
          </p:nvPicPr>
          <p:blipFill rotWithShape="1">
            <a:blip r:embed="rId3">
              <a:alphaModFix/>
            </a:blip>
            <a:srcRect b="8874" l="17899" r="22015" t="9559"/>
            <a:stretch/>
          </p:blipFill>
          <p:spPr>
            <a:xfrm>
              <a:off x="6373887" y="1885400"/>
              <a:ext cx="1948575" cy="1768950"/>
            </a:xfrm>
            <a:prstGeom prst="rect">
              <a:avLst/>
            </a:prstGeom>
            <a:noFill/>
            <a:ln>
              <a:noFill/>
            </a:ln>
          </p:spPr>
        </p:pic>
      </p:grpSp>
      <p:sp>
        <p:nvSpPr>
          <p:cNvPr id="193" name="Shape 193"/>
          <p:cNvSpPr/>
          <p:nvPr/>
        </p:nvSpPr>
        <p:spPr>
          <a:xfrm>
            <a:off x="6553375" y="4258105"/>
            <a:ext cx="2129400" cy="2129400"/>
          </a:xfrm>
          <a:prstGeom prst="rect">
            <a:avLst/>
          </a:prstGeom>
          <a:solidFill>
            <a:schemeClr val="lt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pic>
        <p:nvPicPr>
          <p:cNvPr id="194" name="Shape 194"/>
          <p:cNvPicPr preferRelativeResize="0"/>
          <p:nvPr/>
        </p:nvPicPr>
        <p:blipFill>
          <a:blip r:embed="rId4">
            <a:alphaModFix/>
          </a:blip>
          <a:stretch>
            <a:fillRect/>
          </a:stretch>
        </p:blipFill>
        <p:spPr>
          <a:xfrm>
            <a:off x="6903100" y="4470000"/>
            <a:ext cx="1429950" cy="1429950"/>
          </a:xfrm>
          <a:prstGeom prst="rect">
            <a:avLst/>
          </a:prstGeom>
          <a:noFill/>
          <a:ln>
            <a:noFill/>
          </a:ln>
        </p:spPr>
      </p:pic>
      <p:sp>
        <p:nvSpPr>
          <p:cNvPr id="195" name="Shape 195"/>
          <p:cNvSpPr txBox="1"/>
          <p:nvPr/>
        </p:nvSpPr>
        <p:spPr>
          <a:xfrm>
            <a:off x="6875875" y="5899950"/>
            <a:ext cx="1484400" cy="380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Open Sans"/>
                <a:ea typeface="Open Sans"/>
                <a:cs typeface="Open Sans"/>
                <a:sym typeface="Open Sans"/>
              </a:rPr>
              <a:t>AWS Lambda</a:t>
            </a:r>
            <a:endParaRPr>
              <a:latin typeface="Open Sans"/>
              <a:ea typeface="Open Sans"/>
              <a:cs typeface="Open Sans"/>
              <a:sym typeface="Open Sans"/>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9" name="Shape 199"/>
        <p:cNvGrpSpPr/>
        <p:nvPr/>
      </p:nvGrpSpPr>
      <p:grpSpPr>
        <a:xfrm>
          <a:off x="0" y="0"/>
          <a:ext cx="0" cy="0"/>
          <a:chOff x="0" y="0"/>
          <a:chExt cx="0" cy="0"/>
        </a:xfrm>
      </p:grpSpPr>
      <p:sp>
        <p:nvSpPr>
          <p:cNvPr id="200" name="Shape 200"/>
          <p:cNvSpPr txBox="1"/>
          <p:nvPr>
            <p:ph type="title"/>
          </p:nvPr>
        </p:nvSpPr>
        <p:spPr>
          <a:xfrm>
            <a:off x="391800" y="550625"/>
            <a:ext cx="8360400" cy="11451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
              <a:t>Speech Recognition is Hard.</a:t>
            </a:r>
            <a:endParaRPr/>
          </a:p>
        </p:txBody>
      </p:sp>
      <p:sp>
        <p:nvSpPr>
          <p:cNvPr id="201" name="Shape 201"/>
          <p:cNvSpPr txBox="1"/>
          <p:nvPr/>
        </p:nvSpPr>
        <p:spPr>
          <a:xfrm>
            <a:off x="547975" y="2308300"/>
            <a:ext cx="4554900" cy="3084000"/>
          </a:xfrm>
          <a:prstGeom prst="rect">
            <a:avLst/>
          </a:prstGeom>
          <a:noFill/>
          <a:ln>
            <a:noFill/>
          </a:ln>
        </p:spPr>
        <p:txBody>
          <a:bodyPr anchorCtr="0" anchor="t" bIns="91425" lIns="91425" spcFirstLastPara="1" rIns="91425" wrap="square" tIns="91425">
            <a:noAutofit/>
          </a:bodyPr>
          <a:lstStyle/>
          <a:p>
            <a:pPr indent="0" lvl="0" marL="0" rtl="0">
              <a:lnSpc>
                <a:spcPct val="115000"/>
              </a:lnSpc>
              <a:spcBef>
                <a:spcPts val="0"/>
              </a:spcBef>
              <a:spcAft>
                <a:spcPts val="0"/>
              </a:spcAft>
              <a:buNone/>
            </a:pPr>
            <a:r>
              <a:rPr lang="en" sz="2400">
                <a:solidFill>
                  <a:schemeClr val="dk1"/>
                </a:solidFill>
                <a:latin typeface="Open Sans"/>
                <a:ea typeface="Open Sans"/>
                <a:cs typeface="Open Sans"/>
                <a:sym typeface="Open Sans"/>
              </a:rPr>
              <a:t>You said:  </a:t>
            </a:r>
            <a:r>
              <a:rPr i="1" lang="en" sz="2400">
                <a:solidFill>
                  <a:srgbClr val="5EA5E5"/>
                </a:solidFill>
                <a:latin typeface="Open Sans"/>
                <a:ea typeface="Open Sans"/>
                <a:cs typeface="Open Sans"/>
                <a:sym typeface="Open Sans"/>
              </a:rPr>
              <a:t>fȯr   tē   tīmz.  </a:t>
            </a:r>
            <a:r>
              <a:rPr lang="en" sz="2400">
                <a:solidFill>
                  <a:schemeClr val="dk1"/>
                </a:solidFill>
                <a:latin typeface="Open Sans"/>
                <a:ea typeface="Open Sans"/>
                <a:cs typeface="Open Sans"/>
                <a:sym typeface="Open Sans"/>
              </a:rPr>
              <a:t>But, what did you mean?</a:t>
            </a:r>
            <a:endParaRPr i="1" sz="2400">
              <a:solidFill>
                <a:srgbClr val="5EA5E5"/>
              </a:solidFill>
              <a:latin typeface="Open Sans"/>
              <a:ea typeface="Open Sans"/>
              <a:cs typeface="Open Sans"/>
              <a:sym typeface="Open Sans"/>
            </a:endParaRPr>
          </a:p>
          <a:p>
            <a:pPr indent="0" lvl="0" marL="0" rtl="0">
              <a:lnSpc>
                <a:spcPct val="115000"/>
              </a:lnSpc>
              <a:spcBef>
                <a:spcPts val="0"/>
              </a:spcBef>
              <a:spcAft>
                <a:spcPts val="0"/>
              </a:spcAft>
              <a:buNone/>
            </a:pPr>
            <a:r>
              <a:t/>
            </a:r>
            <a:endParaRPr sz="2400">
              <a:solidFill>
                <a:schemeClr val="dk1"/>
              </a:solidFill>
              <a:latin typeface="Open Sans"/>
              <a:ea typeface="Open Sans"/>
              <a:cs typeface="Open Sans"/>
              <a:sym typeface="Open Sans"/>
            </a:endParaRPr>
          </a:p>
          <a:p>
            <a:pPr indent="-381000" lvl="0" marL="914400" rtl="0">
              <a:lnSpc>
                <a:spcPct val="115000"/>
              </a:lnSpc>
              <a:spcBef>
                <a:spcPts val="0"/>
              </a:spcBef>
              <a:spcAft>
                <a:spcPts val="0"/>
              </a:spcAft>
              <a:buClr>
                <a:schemeClr val="dk1"/>
              </a:buClr>
              <a:buSzPts val="2400"/>
              <a:buAutoNum type="arabicPeriod"/>
            </a:pPr>
            <a:r>
              <a:rPr lang="en" sz="2400">
                <a:solidFill>
                  <a:schemeClr val="dk1"/>
                </a:solidFill>
                <a:latin typeface="Open Sans"/>
                <a:ea typeface="Open Sans"/>
                <a:cs typeface="Open Sans"/>
                <a:sym typeface="Open Sans"/>
              </a:rPr>
              <a:t>Forty</a:t>
            </a:r>
            <a:r>
              <a:rPr lang="en" sz="2400">
                <a:solidFill>
                  <a:schemeClr val="dk1"/>
                </a:solidFill>
                <a:latin typeface="Open Sans"/>
                <a:ea typeface="Open Sans"/>
                <a:cs typeface="Open Sans"/>
                <a:sym typeface="Open Sans"/>
              </a:rPr>
              <a:t> Times?</a:t>
            </a:r>
            <a:endParaRPr sz="2400">
              <a:solidFill>
                <a:schemeClr val="dk1"/>
              </a:solidFill>
              <a:latin typeface="Open Sans"/>
              <a:ea typeface="Open Sans"/>
              <a:cs typeface="Open Sans"/>
              <a:sym typeface="Open Sans"/>
            </a:endParaRPr>
          </a:p>
          <a:p>
            <a:pPr indent="-381000" lvl="0" marL="914400" rtl="0">
              <a:lnSpc>
                <a:spcPct val="115000"/>
              </a:lnSpc>
              <a:spcBef>
                <a:spcPts val="0"/>
              </a:spcBef>
              <a:spcAft>
                <a:spcPts val="0"/>
              </a:spcAft>
              <a:buClr>
                <a:schemeClr val="dk1"/>
              </a:buClr>
              <a:buSzPts val="2400"/>
              <a:buFont typeface="Open Sans"/>
              <a:buAutoNum type="arabicPeriod"/>
            </a:pPr>
            <a:r>
              <a:rPr lang="en" sz="2400">
                <a:solidFill>
                  <a:schemeClr val="dk1"/>
                </a:solidFill>
                <a:latin typeface="Open Sans"/>
                <a:ea typeface="Open Sans"/>
                <a:cs typeface="Open Sans"/>
                <a:sym typeface="Open Sans"/>
              </a:rPr>
              <a:t>For Tea Times?</a:t>
            </a:r>
            <a:endParaRPr sz="2400">
              <a:solidFill>
                <a:schemeClr val="dk1"/>
              </a:solidFill>
              <a:latin typeface="Open Sans"/>
              <a:ea typeface="Open Sans"/>
              <a:cs typeface="Open Sans"/>
              <a:sym typeface="Open Sans"/>
            </a:endParaRPr>
          </a:p>
          <a:p>
            <a:pPr indent="-381000" lvl="0" marL="914400" rtl="0">
              <a:lnSpc>
                <a:spcPct val="115000"/>
              </a:lnSpc>
              <a:spcBef>
                <a:spcPts val="0"/>
              </a:spcBef>
              <a:spcAft>
                <a:spcPts val="0"/>
              </a:spcAft>
              <a:buClr>
                <a:schemeClr val="dk1"/>
              </a:buClr>
              <a:buSzPts val="2400"/>
              <a:buFont typeface="Open Sans"/>
              <a:buAutoNum type="arabicPeriod"/>
            </a:pPr>
            <a:r>
              <a:rPr lang="en" sz="2400">
                <a:solidFill>
                  <a:schemeClr val="dk1"/>
                </a:solidFill>
                <a:latin typeface="Open Sans"/>
                <a:ea typeface="Open Sans"/>
                <a:cs typeface="Open Sans"/>
                <a:sym typeface="Open Sans"/>
              </a:rPr>
              <a:t>For Tee Times?</a:t>
            </a:r>
            <a:endParaRPr sz="2400">
              <a:solidFill>
                <a:schemeClr val="dk1"/>
              </a:solidFill>
              <a:latin typeface="Open Sans"/>
              <a:ea typeface="Open Sans"/>
              <a:cs typeface="Open Sans"/>
              <a:sym typeface="Open Sans"/>
            </a:endParaRPr>
          </a:p>
          <a:p>
            <a:pPr indent="-381000" lvl="0" marL="914400" rtl="0">
              <a:lnSpc>
                <a:spcPct val="115000"/>
              </a:lnSpc>
              <a:spcBef>
                <a:spcPts val="0"/>
              </a:spcBef>
              <a:spcAft>
                <a:spcPts val="0"/>
              </a:spcAft>
              <a:buClr>
                <a:schemeClr val="dk1"/>
              </a:buClr>
              <a:buSzPts val="2400"/>
              <a:buFont typeface="Open Sans"/>
              <a:buAutoNum type="arabicPeriod"/>
            </a:pPr>
            <a:r>
              <a:rPr lang="en" sz="2400">
                <a:solidFill>
                  <a:schemeClr val="dk1"/>
                </a:solidFill>
                <a:latin typeface="Open Sans"/>
                <a:ea typeface="Open Sans"/>
                <a:cs typeface="Open Sans"/>
                <a:sym typeface="Open Sans"/>
              </a:rPr>
              <a:t>Four Tee Times?</a:t>
            </a:r>
            <a:endParaRPr sz="2400">
              <a:solidFill>
                <a:schemeClr val="dk1"/>
              </a:solidFill>
              <a:latin typeface="Open Sans"/>
              <a:ea typeface="Open Sans"/>
              <a:cs typeface="Open Sans"/>
              <a:sym typeface="Open Sans"/>
            </a:endParaRPr>
          </a:p>
        </p:txBody>
      </p:sp>
      <p:pic>
        <p:nvPicPr>
          <p:cNvPr id="202" name="Shape 202"/>
          <p:cNvPicPr preferRelativeResize="0"/>
          <p:nvPr/>
        </p:nvPicPr>
        <p:blipFill>
          <a:blip r:embed="rId3">
            <a:alphaModFix/>
          </a:blip>
          <a:stretch>
            <a:fillRect/>
          </a:stretch>
        </p:blipFill>
        <p:spPr>
          <a:xfrm>
            <a:off x="5238500" y="2417275"/>
            <a:ext cx="2975025" cy="29750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 name="Shape 50"/>
        <p:cNvGrpSpPr/>
        <p:nvPr/>
      </p:nvGrpSpPr>
      <p:grpSpPr>
        <a:xfrm>
          <a:off x="0" y="0"/>
          <a:ext cx="0" cy="0"/>
          <a:chOff x="0" y="0"/>
          <a:chExt cx="0" cy="0"/>
        </a:xfrm>
      </p:grpSpPr>
      <p:grpSp>
        <p:nvGrpSpPr>
          <p:cNvPr id="51" name="Shape 51"/>
          <p:cNvGrpSpPr/>
          <p:nvPr/>
        </p:nvGrpSpPr>
        <p:grpSpPr>
          <a:xfrm>
            <a:off x="777550" y="2631228"/>
            <a:ext cx="3203700" cy="3591600"/>
            <a:chOff x="781025" y="2736350"/>
            <a:chExt cx="3203700" cy="3591600"/>
          </a:xfrm>
        </p:grpSpPr>
        <p:sp>
          <p:nvSpPr>
            <p:cNvPr id="52" name="Shape 52"/>
            <p:cNvSpPr/>
            <p:nvPr/>
          </p:nvSpPr>
          <p:spPr>
            <a:xfrm>
              <a:off x="781025" y="2736350"/>
              <a:ext cx="3203700" cy="3591600"/>
            </a:xfrm>
            <a:prstGeom prst="rect">
              <a:avLst/>
            </a:prstGeom>
            <a:noFill/>
            <a:ln cap="flat" cmpd="sng" w="76200">
              <a:solidFill>
                <a:srgbClr val="353535"/>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t/>
              </a:r>
              <a:endParaRPr b="1" sz="2800">
                <a:solidFill>
                  <a:srgbClr val="353535"/>
                </a:solidFill>
                <a:latin typeface="Open Sans"/>
                <a:ea typeface="Open Sans"/>
                <a:cs typeface="Open Sans"/>
                <a:sym typeface="Open Sans"/>
              </a:endParaRPr>
            </a:p>
            <a:p>
              <a:pPr indent="0" lvl="0" marL="0" rtl="0" algn="ctr">
                <a:spcBef>
                  <a:spcPts val="0"/>
                </a:spcBef>
                <a:spcAft>
                  <a:spcPts val="0"/>
                </a:spcAft>
                <a:buClr>
                  <a:schemeClr val="dk1"/>
                </a:buClr>
                <a:buSzPts val="1100"/>
                <a:buFont typeface="Arial"/>
                <a:buNone/>
              </a:pPr>
              <a:r>
                <a:t/>
              </a:r>
              <a:endParaRPr b="1" sz="2800">
                <a:solidFill>
                  <a:srgbClr val="353535"/>
                </a:solidFill>
                <a:latin typeface="Open Sans"/>
                <a:ea typeface="Open Sans"/>
                <a:cs typeface="Open Sans"/>
                <a:sym typeface="Open Sans"/>
              </a:endParaRPr>
            </a:p>
            <a:p>
              <a:pPr indent="0" lvl="0" marL="0" rtl="0" algn="ctr">
                <a:spcBef>
                  <a:spcPts val="0"/>
                </a:spcBef>
                <a:spcAft>
                  <a:spcPts val="0"/>
                </a:spcAft>
                <a:buNone/>
              </a:pPr>
              <a:r>
                <a:rPr b="1" lang="en" sz="1800">
                  <a:solidFill>
                    <a:srgbClr val="5EA5E5"/>
                  </a:solidFill>
                  <a:latin typeface="Open Sans"/>
                  <a:ea typeface="Open Sans"/>
                  <a:cs typeface="Open Sans"/>
                  <a:sym typeface="Open Sans"/>
                </a:rPr>
                <a:t>Wifi Network:</a:t>
              </a:r>
              <a:endParaRPr b="1" sz="1800">
                <a:solidFill>
                  <a:srgbClr val="5EA5E5"/>
                </a:solidFill>
                <a:latin typeface="Open Sans"/>
                <a:ea typeface="Open Sans"/>
                <a:cs typeface="Open Sans"/>
                <a:sym typeface="Open Sans"/>
              </a:endParaRPr>
            </a:p>
            <a:p>
              <a:pPr indent="0" lvl="0" marL="0" rtl="0" algn="ctr">
                <a:spcBef>
                  <a:spcPts val="0"/>
                </a:spcBef>
                <a:spcAft>
                  <a:spcPts val="0"/>
                </a:spcAft>
                <a:buNone/>
              </a:pPr>
              <a:r>
                <a:rPr b="1" lang="en" sz="2800">
                  <a:solidFill>
                    <a:srgbClr val="353535"/>
                  </a:solidFill>
                  <a:latin typeface="Open Sans"/>
                  <a:ea typeface="Open Sans"/>
                  <a:cs typeface="Open Sans"/>
                  <a:sym typeface="Open Sans"/>
                </a:rPr>
                <a:t>[eduroam]</a:t>
              </a:r>
              <a:endParaRPr b="1" sz="2800">
                <a:solidFill>
                  <a:srgbClr val="353535"/>
                </a:solidFill>
                <a:latin typeface="Open Sans"/>
                <a:ea typeface="Open Sans"/>
                <a:cs typeface="Open Sans"/>
                <a:sym typeface="Open Sans"/>
              </a:endParaRPr>
            </a:p>
            <a:p>
              <a:pPr indent="0" lvl="0" marL="0" rtl="0" algn="ctr">
                <a:spcBef>
                  <a:spcPts val="0"/>
                </a:spcBef>
                <a:spcAft>
                  <a:spcPts val="0"/>
                </a:spcAft>
                <a:buNone/>
              </a:pPr>
              <a:r>
                <a:rPr b="1" lang="en" sz="2800">
                  <a:solidFill>
                    <a:srgbClr val="353535"/>
                  </a:solidFill>
                  <a:latin typeface="Open Sans"/>
                  <a:ea typeface="Open Sans"/>
                  <a:cs typeface="Open Sans"/>
                  <a:sym typeface="Open Sans"/>
                </a:rPr>
                <a:t>[UB_Secure]</a:t>
              </a:r>
              <a:endParaRPr b="1" sz="2800">
                <a:solidFill>
                  <a:srgbClr val="353535"/>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b="1" sz="2800">
                <a:solidFill>
                  <a:srgbClr val="353535"/>
                </a:solidFill>
                <a:latin typeface="Open Sans"/>
                <a:ea typeface="Open Sans"/>
                <a:cs typeface="Open Sans"/>
                <a:sym typeface="Open Sans"/>
              </a:endParaRPr>
            </a:p>
            <a:p>
              <a:pPr indent="0" lvl="0" marL="0" rtl="0" algn="ctr">
                <a:spcBef>
                  <a:spcPts val="0"/>
                </a:spcBef>
                <a:spcAft>
                  <a:spcPts val="0"/>
                </a:spcAft>
                <a:buNone/>
              </a:pPr>
              <a:r>
                <a:t/>
              </a:r>
              <a:endParaRPr b="1" sz="2800">
                <a:solidFill>
                  <a:srgbClr val="353535"/>
                </a:solidFill>
                <a:latin typeface="Open Sans"/>
                <a:ea typeface="Open Sans"/>
                <a:cs typeface="Open Sans"/>
                <a:sym typeface="Open Sans"/>
              </a:endParaRPr>
            </a:p>
          </p:txBody>
        </p:sp>
        <p:pic>
          <p:nvPicPr>
            <p:cNvPr id="53" name="Shape 53"/>
            <p:cNvPicPr preferRelativeResize="0"/>
            <p:nvPr/>
          </p:nvPicPr>
          <p:blipFill rotWithShape="1">
            <a:blip r:embed="rId3">
              <a:alphaModFix/>
            </a:blip>
            <a:srcRect b="22964" l="15382" r="12633" t="25138"/>
            <a:stretch/>
          </p:blipFill>
          <p:spPr>
            <a:xfrm>
              <a:off x="1955311" y="3044524"/>
              <a:ext cx="855126" cy="616551"/>
            </a:xfrm>
            <a:prstGeom prst="rect">
              <a:avLst/>
            </a:prstGeom>
            <a:noFill/>
            <a:ln>
              <a:noFill/>
            </a:ln>
          </p:spPr>
        </p:pic>
      </p:grpSp>
      <p:grpSp>
        <p:nvGrpSpPr>
          <p:cNvPr id="54" name="Shape 54"/>
          <p:cNvGrpSpPr/>
          <p:nvPr/>
        </p:nvGrpSpPr>
        <p:grpSpPr>
          <a:xfrm>
            <a:off x="5162750" y="2631228"/>
            <a:ext cx="3203700" cy="3591600"/>
            <a:chOff x="5166225" y="2736350"/>
            <a:chExt cx="3203700" cy="3591600"/>
          </a:xfrm>
        </p:grpSpPr>
        <p:sp>
          <p:nvSpPr>
            <p:cNvPr id="55" name="Shape 55"/>
            <p:cNvSpPr/>
            <p:nvPr/>
          </p:nvSpPr>
          <p:spPr>
            <a:xfrm>
              <a:off x="5166225" y="2736350"/>
              <a:ext cx="3203700" cy="3591600"/>
            </a:xfrm>
            <a:prstGeom prst="rect">
              <a:avLst/>
            </a:prstGeom>
            <a:noFill/>
            <a:ln cap="flat" cmpd="sng" w="76200">
              <a:solidFill>
                <a:srgbClr val="353535"/>
              </a:solidFill>
              <a:prstDash val="solid"/>
              <a:round/>
              <a:headEnd len="sm" w="sm" type="none"/>
              <a:tailEnd len="sm" w="sm" type="none"/>
            </a:ln>
          </p:spPr>
          <p:txBody>
            <a:bodyPr anchorCtr="0" anchor="b" bIns="91425" lIns="91425" spcFirstLastPara="1" rIns="91425" wrap="square" tIns="91425">
              <a:noAutofit/>
            </a:bodyPr>
            <a:lstStyle/>
            <a:p>
              <a:pPr indent="0" lvl="0" marL="0" rtl="0" algn="l">
                <a:spcBef>
                  <a:spcPts val="0"/>
                </a:spcBef>
                <a:spcAft>
                  <a:spcPts val="0"/>
                </a:spcAft>
                <a:buNone/>
              </a:pPr>
              <a:r>
                <a:t/>
              </a:r>
              <a:endParaRPr b="1" sz="2800">
                <a:solidFill>
                  <a:srgbClr val="353535"/>
                </a:solidFill>
                <a:latin typeface="Open Sans"/>
                <a:ea typeface="Open Sans"/>
                <a:cs typeface="Open Sans"/>
                <a:sym typeface="Open Sans"/>
              </a:endParaRPr>
            </a:p>
            <a:p>
              <a:pPr indent="0" lvl="0" marL="0" rtl="0" algn="ctr">
                <a:spcBef>
                  <a:spcPts val="0"/>
                </a:spcBef>
                <a:spcAft>
                  <a:spcPts val="0"/>
                </a:spcAft>
                <a:buNone/>
              </a:pPr>
              <a:r>
                <a:rPr b="1" lang="en" sz="1800">
                  <a:solidFill>
                    <a:srgbClr val="5EA5E5"/>
                  </a:solidFill>
                  <a:latin typeface="Open Sans"/>
                  <a:ea typeface="Open Sans"/>
                  <a:cs typeface="Open Sans"/>
                  <a:sym typeface="Open Sans"/>
                </a:rPr>
                <a:t>Event Hashtag:</a:t>
              </a:r>
              <a:endParaRPr b="1" sz="2800">
                <a:solidFill>
                  <a:srgbClr val="353535"/>
                </a:solidFill>
                <a:latin typeface="Open Sans"/>
                <a:ea typeface="Open Sans"/>
                <a:cs typeface="Open Sans"/>
                <a:sym typeface="Open Sans"/>
              </a:endParaRPr>
            </a:p>
            <a:p>
              <a:pPr indent="0" lvl="0" marL="0" rtl="0" algn="ctr">
                <a:spcBef>
                  <a:spcPts val="0"/>
                </a:spcBef>
                <a:spcAft>
                  <a:spcPts val="0"/>
                </a:spcAft>
                <a:buNone/>
              </a:pPr>
              <a:r>
                <a:rPr b="1" lang="en" sz="2800">
                  <a:solidFill>
                    <a:srgbClr val="353535"/>
                  </a:solidFill>
                  <a:latin typeface="Open Sans"/>
                  <a:ea typeface="Open Sans"/>
                  <a:cs typeface="Open Sans"/>
                  <a:sym typeface="Open Sans"/>
                </a:rPr>
                <a:t>#MLHLocalhost</a:t>
              </a:r>
              <a:endParaRPr b="1" sz="2800">
                <a:solidFill>
                  <a:srgbClr val="353535"/>
                </a:solidFill>
                <a:latin typeface="Open Sans"/>
                <a:ea typeface="Open Sans"/>
                <a:cs typeface="Open Sans"/>
                <a:sym typeface="Open Sans"/>
              </a:endParaRPr>
            </a:p>
            <a:p>
              <a:pPr indent="0" lvl="0" marL="0" rtl="0" algn="ctr">
                <a:spcBef>
                  <a:spcPts val="0"/>
                </a:spcBef>
                <a:spcAft>
                  <a:spcPts val="0"/>
                </a:spcAft>
                <a:buNone/>
              </a:pPr>
              <a:r>
                <a:t/>
              </a:r>
              <a:endParaRPr b="1" sz="2800">
                <a:solidFill>
                  <a:srgbClr val="353535"/>
                </a:solidFill>
                <a:latin typeface="Open Sans"/>
                <a:ea typeface="Open Sans"/>
                <a:cs typeface="Open Sans"/>
                <a:sym typeface="Open Sans"/>
              </a:endParaRPr>
            </a:p>
            <a:p>
              <a:pPr indent="0" lvl="0" marL="0" rtl="0" algn="ctr">
                <a:spcBef>
                  <a:spcPts val="0"/>
                </a:spcBef>
                <a:spcAft>
                  <a:spcPts val="0"/>
                </a:spcAft>
                <a:buNone/>
              </a:pPr>
              <a:r>
                <a:rPr b="1" lang="en" sz="1800">
                  <a:solidFill>
                    <a:srgbClr val="5EA5E5"/>
                  </a:solidFill>
                  <a:latin typeface="Open Sans"/>
                  <a:ea typeface="Open Sans"/>
                  <a:cs typeface="Open Sans"/>
                  <a:sym typeface="Open Sans"/>
                </a:rPr>
                <a:t>Twitter Handle:</a:t>
              </a:r>
              <a:endParaRPr b="1" sz="1800">
                <a:solidFill>
                  <a:srgbClr val="5EA5E5"/>
                </a:solidFill>
                <a:latin typeface="Open Sans"/>
                <a:ea typeface="Open Sans"/>
                <a:cs typeface="Open Sans"/>
                <a:sym typeface="Open Sans"/>
              </a:endParaRPr>
            </a:p>
            <a:p>
              <a:pPr indent="0" lvl="0" marL="0" rtl="0" algn="ctr">
                <a:spcBef>
                  <a:spcPts val="0"/>
                </a:spcBef>
                <a:spcAft>
                  <a:spcPts val="0"/>
                </a:spcAft>
                <a:buNone/>
              </a:pPr>
              <a:r>
                <a:rPr b="1" lang="en" sz="2800">
                  <a:solidFill>
                    <a:srgbClr val="353535"/>
                  </a:solidFill>
                  <a:latin typeface="Open Sans"/>
                  <a:ea typeface="Open Sans"/>
                  <a:cs typeface="Open Sans"/>
                  <a:sym typeface="Open Sans"/>
                </a:rPr>
                <a:t>@MLHacks</a:t>
              </a:r>
              <a:endParaRPr b="1" sz="2800">
                <a:solidFill>
                  <a:srgbClr val="353535"/>
                </a:solidFill>
                <a:latin typeface="Open Sans"/>
                <a:ea typeface="Open Sans"/>
                <a:cs typeface="Open Sans"/>
                <a:sym typeface="Open Sans"/>
              </a:endParaRPr>
            </a:p>
            <a:p>
              <a:pPr indent="0" lvl="0" marL="0" rtl="0" algn="ctr">
                <a:spcBef>
                  <a:spcPts val="0"/>
                </a:spcBef>
                <a:spcAft>
                  <a:spcPts val="0"/>
                </a:spcAft>
                <a:buClr>
                  <a:schemeClr val="dk1"/>
                </a:buClr>
                <a:buSzPts val="1100"/>
                <a:buFont typeface="Arial"/>
                <a:buNone/>
              </a:pPr>
              <a:r>
                <a:t/>
              </a:r>
              <a:endParaRPr b="1" sz="2800">
                <a:solidFill>
                  <a:srgbClr val="353535"/>
                </a:solidFill>
                <a:latin typeface="Open Sans"/>
                <a:ea typeface="Open Sans"/>
                <a:cs typeface="Open Sans"/>
                <a:sym typeface="Open Sans"/>
              </a:endParaRPr>
            </a:p>
          </p:txBody>
        </p:sp>
        <p:pic>
          <p:nvPicPr>
            <p:cNvPr id="56" name="Shape 56"/>
            <p:cNvPicPr preferRelativeResize="0"/>
            <p:nvPr/>
          </p:nvPicPr>
          <p:blipFill>
            <a:blip r:embed="rId4">
              <a:alphaModFix/>
            </a:blip>
            <a:stretch>
              <a:fillRect/>
            </a:stretch>
          </p:blipFill>
          <p:spPr>
            <a:xfrm>
              <a:off x="6400161" y="2984888"/>
              <a:ext cx="735825" cy="735825"/>
            </a:xfrm>
            <a:prstGeom prst="rect">
              <a:avLst/>
            </a:prstGeom>
            <a:noFill/>
            <a:ln>
              <a:noFill/>
            </a:ln>
          </p:spPr>
        </p:pic>
      </p:grpSp>
      <p:sp>
        <p:nvSpPr>
          <p:cNvPr id="57" name="Shape 57"/>
          <p:cNvSpPr txBox="1"/>
          <p:nvPr>
            <p:ph type="title"/>
          </p:nvPr>
        </p:nvSpPr>
        <p:spPr>
          <a:xfrm>
            <a:off x="161550" y="919650"/>
            <a:ext cx="8820900" cy="1028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3000">
                <a:solidFill>
                  <a:srgbClr val="5EA5E5"/>
                </a:solidFill>
                <a:latin typeface="Open Sans"/>
                <a:ea typeface="Open Sans"/>
                <a:cs typeface="Open Sans"/>
                <a:sym typeface="Open Sans"/>
              </a:rPr>
              <a:t>Welcome to</a:t>
            </a:r>
            <a:endParaRPr b="1" i="1" sz="3000">
              <a:solidFill>
                <a:srgbClr val="5EA5E5"/>
              </a:solidFill>
              <a:latin typeface="Open Sans"/>
              <a:ea typeface="Open Sans"/>
              <a:cs typeface="Open Sans"/>
              <a:sym typeface="Open Sans"/>
            </a:endParaRPr>
          </a:p>
          <a:p>
            <a:pPr indent="0" lvl="0" marL="0" rtl="0" algn="ctr">
              <a:spcBef>
                <a:spcPts val="0"/>
              </a:spcBef>
              <a:spcAft>
                <a:spcPts val="0"/>
              </a:spcAft>
              <a:buNone/>
            </a:pPr>
            <a:r>
              <a:rPr b="1" i="1" lang="en" sz="3000">
                <a:solidFill>
                  <a:srgbClr val="353535"/>
                </a:solidFill>
                <a:latin typeface="Open Sans"/>
                <a:ea typeface="Open Sans"/>
                <a:cs typeface="Open Sans"/>
                <a:sym typeface="Open Sans"/>
              </a:rPr>
              <a:t>MLH Localhost: Hacking with Alexa!</a:t>
            </a:r>
            <a:endParaRPr b="1" i="1" sz="3000">
              <a:solidFill>
                <a:srgbClr val="353535"/>
              </a:solidFill>
              <a:latin typeface="Open Sans"/>
              <a:ea typeface="Open Sans"/>
              <a:cs typeface="Open Sans"/>
              <a:sym typeface="Open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6" name="Shape 206"/>
        <p:cNvGrpSpPr/>
        <p:nvPr/>
      </p:nvGrpSpPr>
      <p:grpSpPr>
        <a:xfrm>
          <a:off x="0" y="0"/>
          <a:ext cx="0" cy="0"/>
          <a:chOff x="0" y="0"/>
          <a:chExt cx="0" cy="0"/>
        </a:xfrm>
      </p:grpSpPr>
      <p:sp>
        <p:nvSpPr>
          <p:cNvPr id="207" name="Shape 207"/>
          <p:cNvSpPr txBox="1"/>
          <p:nvPr>
            <p:ph type="title"/>
          </p:nvPr>
        </p:nvSpPr>
        <p:spPr>
          <a:xfrm>
            <a:off x="391800" y="550625"/>
            <a:ext cx="8360400" cy="11451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
              <a:t>Parts of </a:t>
            </a:r>
            <a:r>
              <a:rPr lang="en"/>
              <a:t>Speech Recognition</a:t>
            </a:r>
            <a:endParaRPr/>
          </a:p>
        </p:txBody>
      </p:sp>
      <p:sp>
        <p:nvSpPr>
          <p:cNvPr id="208" name="Shape 208"/>
          <p:cNvSpPr txBox="1"/>
          <p:nvPr/>
        </p:nvSpPr>
        <p:spPr>
          <a:xfrm>
            <a:off x="578850" y="2013025"/>
            <a:ext cx="7986300" cy="3844800"/>
          </a:xfrm>
          <a:prstGeom prst="rect">
            <a:avLst/>
          </a:prstGeom>
          <a:noFill/>
          <a:ln>
            <a:noFill/>
          </a:ln>
        </p:spPr>
        <p:txBody>
          <a:bodyPr anchorCtr="0" anchor="t" bIns="91425" lIns="91425" spcFirstLastPara="1" rIns="91425" wrap="square" tIns="91425">
            <a:noAutofit/>
          </a:bodyPr>
          <a:lstStyle/>
          <a:p>
            <a:pPr indent="0" lvl="0" marL="0" rtl="0">
              <a:lnSpc>
                <a:spcPct val="115000"/>
              </a:lnSpc>
              <a:spcBef>
                <a:spcPts val="0"/>
              </a:spcBef>
              <a:spcAft>
                <a:spcPts val="0"/>
              </a:spcAft>
              <a:buNone/>
            </a:pPr>
            <a:r>
              <a:rPr lang="en" sz="2400">
                <a:solidFill>
                  <a:srgbClr val="5EA5E5"/>
                </a:solidFill>
                <a:latin typeface="Open Sans"/>
                <a:ea typeface="Open Sans"/>
                <a:cs typeface="Open Sans"/>
                <a:sym typeface="Open Sans"/>
              </a:rPr>
              <a:t>Automatic Speech Recognition (ASR)</a:t>
            </a:r>
            <a:endParaRPr sz="2400">
              <a:solidFill>
                <a:srgbClr val="5EA5E5"/>
              </a:solidFill>
              <a:latin typeface="Open Sans"/>
              <a:ea typeface="Open Sans"/>
              <a:cs typeface="Open Sans"/>
              <a:sym typeface="Open Sans"/>
            </a:endParaRPr>
          </a:p>
          <a:p>
            <a:pPr indent="0" lvl="0" marL="0" rtl="0">
              <a:lnSpc>
                <a:spcPct val="115000"/>
              </a:lnSpc>
              <a:spcBef>
                <a:spcPts val="0"/>
              </a:spcBef>
              <a:spcAft>
                <a:spcPts val="0"/>
              </a:spcAft>
              <a:buNone/>
            </a:pPr>
            <a:r>
              <a:t/>
            </a:r>
            <a:endParaRPr sz="2400">
              <a:solidFill>
                <a:schemeClr val="dk1"/>
              </a:solidFill>
              <a:latin typeface="Open Sans"/>
              <a:ea typeface="Open Sans"/>
              <a:cs typeface="Open Sans"/>
              <a:sym typeface="Open Sans"/>
            </a:endParaRPr>
          </a:p>
          <a:p>
            <a:pPr indent="0" lvl="0" marL="0" rtl="0">
              <a:lnSpc>
                <a:spcPct val="115000"/>
              </a:lnSpc>
              <a:spcBef>
                <a:spcPts val="0"/>
              </a:spcBef>
              <a:spcAft>
                <a:spcPts val="0"/>
              </a:spcAft>
              <a:buNone/>
            </a:pPr>
            <a:r>
              <a:rPr lang="en" sz="2400">
                <a:solidFill>
                  <a:schemeClr val="dk1"/>
                </a:solidFill>
                <a:latin typeface="Open Sans"/>
                <a:ea typeface="Open Sans"/>
                <a:cs typeface="Open Sans"/>
                <a:sym typeface="Open Sans"/>
              </a:rPr>
              <a:t>E</a:t>
            </a:r>
            <a:r>
              <a:rPr lang="en" sz="2400">
                <a:solidFill>
                  <a:schemeClr val="dk1"/>
                </a:solidFill>
                <a:latin typeface="Open Sans"/>
                <a:ea typeface="Open Sans"/>
                <a:cs typeface="Open Sans"/>
                <a:sym typeface="Open Sans"/>
              </a:rPr>
              <a:t>nables the recognition and</a:t>
            </a:r>
            <a:r>
              <a:rPr lang="en" sz="2400">
                <a:solidFill>
                  <a:schemeClr val="dk1"/>
                </a:solidFill>
                <a:uFill>
                  <a:noFill/>
                </a:uFill>
                <a:latin typeface="Open Sans"/>
                <a:ea typeface="Open Sans"/>
                <a:cs typeface="Open Sans"/>
                <a:sym typeface="Open Sans"/>
                <a:hlinkClick r:id="rId3"/>
              </a:rPr>
              <a:t> translation</a:t>
            </a:r>
            <a:r>
              <a:rPr lang="en" sz="2400">
                <a:solidFill>
                  <a:schemeClr val="dk1"/>
                </a:solidFill>
                <a:latin typeface="Open Sans"/>
                <a:ea typeface="Open Sans"/>
                <a:cs typeface="Open Sans"/>
                <a:sym typeface="Open Sans"/>
              </a:rPr>
              <a:t> of spoken language into text by computers. </a:t>
            </a:r>
            <a:endParaRPr sz="2400">
              <a:solidFill>
                <a:schemeClr val="dk1"/>
              </a:solidFill>
              <a:latin typeface="Open Sans"/>
              <a:ea typeface="Open Sans"/>
              <a:cs typeface="Open Sans"/>
              <a:sym typeface="Open Sans"/>
            </a:endParaRPr>
          </a:p>
          <a:p>
            <a:pPr indent="0" lvl="0" marL="0" rtl="0">
              <a:lnSpc>
                <a:spcPct val="115000"/>
              </a:lnSpc>
              <a:spcBef>
                <a:spcPts val="0"/>
              </a:spcBef>
              <a:spcAft>
                <a:spcPts val="0"/>
              </a:spcAft>
              <a:buNone/>
            </a:pPr>
            <a:r>
              <a:t/>
            </a:r>
            <a:endParaRPr sz="2400">
              <a:solidFill>
                <a:schemeClr val="dk1"/>
              </a:solidFill>
              <a:latin typeface="Open Sans"/>
              <a:ea typeface="Open Sans"/>
              <a:cs typeface="Open Sans"/>
              <a:sym typeface="Open Sans"/>
            </a:endParaRPr>
          </a:p>
          <a:p>
            <a:pPr indent="0" lvl="0" marL="0" rtl="0">
              <a:lnSpc>
                <a:spcPct val="115000"/>
              </a:lnSpc>
              <a:spcBef>
                <a:spcPts val="0"/>
              </a:spcBef>
              <a:spcAft>
                <a:spcPts val="0"/>
              </a:spcAft>
              <a:buNone/>
            </a:pPr>
            <a:r>
              <a:rPr b="1" lang="en" sz="2400">
                <a:solidFill>
                  <a:schemeClr val="dk1"/>
                </a:solidFill>
                <a:latin typeface="Open Sans"/>
                <a:ea typeface="Open Sans"/>
                <a:cs typeface="Open Sans"/>
                <a:sym typeface="Open Sans"/>
              </a:rPr>
              <a:t>1.</a:t>
            </a:r>
            <a:r>
              <a:rPr lang="en" sz="2400">
                <a:solidFill>
                  <a:schemeClr val="dk1"/>
                </a:solidFill>
                <a:latin typeface="Open Sans"/>
                <a:ea typeface="Open Sans"/>
                <a:cs typeface="Open Sans"/>
                <a:sym typeface="Open Sans"/>
              </a:rPr>
              <a:t> Traditional phonetics-based using HMM’s (Hidden Markov Models)</a:t>
            </a:r>
            <a:endParaRPr sz="2400">
              <a:solidFill>
                <a:schemeClr val="dk1"/>
              </a:solidFill>
              <a:latin typeface="Open Sans"/>
              <a:ea typeface="Open Sans"/>
              <a:cs typeface="Open Sans"/>
              <a:sym typeface="Open Sans"/>
            </a:endParaRPr>
          </a:p>
          <a:p>
            <a:pPr indent="0" lvl="0" marL="0" rtl="0">
              <a:lnSpc>
                <a:spcPct val="115000"/>
              </a:lnSpc>
              <a:spcBef>
                <a:spcPts val="0"/>
              </a:spcBef>
              <a:spcAft>
                <a:spcPts val="0"/>
              </a:spcAft>
              <a:buNone/>
            </a:pPr>
            <a:r>
              <a:rPr b="1" lang="en" sz="2400">
                <a:solidFill>
                  <a:schemeClr val="dk1"/>
                </a:solidFill>
                <a:latin typeface="Open Sans"/>
                <a:ea typeface="Open Sans"/>
                <a:cs typeface="Open Sans"/>
                <a:sym typeface="Open Sans"/>
              </a:rPr>
              <a:t>2. </a:t>
            </a:r>
            <a:r>
              <a:rPr lang="en" sz="2400">
                <a:solidFill>
                  <a:schemeClr val="dk1"/>
                </a:solidFill>
                <a:latin typeface="Open Sans"/>
                <a:ea typeface="Open Sans"/>
                <a:cs typeface="Open Sans"/>
                <a:sym typeface="Open Sans"/>
              </a:rPr>
              <a:t>Deep feedforward neural network or RNN (recurrent neural nets) based</a:t>
            </a:r>
            <a:endParaRPr sz="2400">
              <a:solidFill>
                <a:schemeClr val="dk1"/>
              </a:solidFill>
              <a:latin typeface="Open Sans"/>
              <a:ea typeface="Open Sans"/>
              <a:cs typeface="Open Sans"/>
              <a:sym typeface="Open Sans"/>
            </a:endParaRPr>
          </a:p>
          <a:p>
            <a:pPr indent="0" lvl="0" marL="0" rtl="0">
              <a:lnSpc>
                <a:spcPct val="115000"/>
              </a:lnSpc>
              <a:spcBef>
                <a:spcPts val="0"/>
              </a:spcBef>
              <a:spcAft>
                <a:spcPts val="0"/>
              </a:spcAft>
              <a:buNone/>
            </a:pPr>
            <a:r>
              <a:t/>
            </a:r>
            <a:endParaRPr sz="2400">
              <a:solidFill>
                <a:schemeClr val="dk1"/>
              </a:solidFill>
              <a:latin typeface="Open Sans"/>
              <a:ea typeface="Open Sans"/>
              <a:cs typeface="Open Sans"/>
              <a:sym typeface="Open Sans"/>
            </a:endParaRPr>
          </a:p>
          <a:p>
            <a:pPr indent="0" lvl="0" marL="0" rtl="0">
              <a:lnSpc>
                <a:spcPct val="115000"/>
              </a:lnSpc>
              <a:spcBef>
                <a:spcPts val="0"/>
              </a:spcBef>
              <a:spcAft>
                <a:spcPts val="0"/>
              </a:spcAft>
              <a:buNone/>
            </a:pPr>
            <a:r>
              <a:t/>
            </a:r>
            <a:endParaRPr sz="2400">
              <a:solidFill>
                <a:schemeClr val="dk1"/>
              </a:solidFill>
              <a:latin typeface="Open Sans"/>
              <a:ea typeface="Open Sans"/>
              <a:cs typeface="Open Sans"/>
              <a:sym typeface="Open Sans"/>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2" name="Shape 212"/>
        <p:cNvGrpSpPr/>
        <p:nvPr/>
      </p:nvGrpSpPr>
      <p:grpSpPr>
        <a:xfrm>
          <a:off x="0" y="0"/>
          <a:ext cx="0" cy="0"/>
          <a:chOff x="0" y="0"/>
          <a:chExt cx="0" cy="0"/>
        </a:xfrm>
      </p:grpSpPr>
      <p:sp>
        <p:nvSpPr>
          <p:cNvPr id="213" name="Shape 213"/>
          <p:cNvSpPr txBox="1"/>
          <p:nvPr>
            <p:ph type="title"/>
          </p:nvPr>
        </p:nvSpPr>
        <p:spPr>
          <a:xfrm>
            <a:off x="391800" y="550625"/>
            <a:ext cx="8360400" cy="11451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
              <a:t>Parts of Speech Recognition</a:t>
            </a:r>
            <a:endParaRPr/>
          </a:p>
        </p:txBody>
      </p:sp>
      <p:sp>
        <p:nvSpPr>
          <p:cNvPr id="214" name="Shape 214"/>
          <p:cNvSpPr txBox="1"/>
          <p:nvPr/>
        </p:nvSpPr>
        <p:spPr>
          <a:xfrm>
            <a:off x="578850" y="2013025"/>
            <a:ext cx="8173200" cy="4464000"/>
          </a:xfrm>
          <a:prstGeom prst="rect">
            <a:avLst/>
          </a:prstGeom>
          <a:noFill/>
          <a:ln>
            <a:noFill/>
          </a:ln>
        </p:spPr>
        <p:txBody>
          <a:bodyPr anchorCtr="0" anchor="t" bIns="91425" lIns="91425" spcFirstLastPara="1" rIns="91425" wrap="square" tIns="91425">
            <a:noAutofit/>
          </a:bodyPr>
          <a:lstStyle/>
          <a:p>
            <a:pPr indent="0" lvl="0" marL="0" rtl="0">
              <a:lnSpc>
                <a:spcPct val="115000"/>
              </a:lnSpc>
              <a:spcBef>
                <a:spcPts val="0"/>
              </a:spcBef>
              <a:spcAft>
                <a:spcPts val="0"/>
              </a:spcAft>
              <a:buNone/>
            </a:pPr>
            <a:r>
              <a:rPr lang="en" sz="2400">
                <a:solidFill>
                  <a:srgbClr val="5EA5E5"/>
                </a:solidFill>
                <a:latin typeface="Open Sans"/>
                <a:ea typeface="Open Sans"/>
                <a:cs typeface="Open Sans"/>
                <a:sym typeface="Open Sans"/>
              </a:rPr>
              <a:t>Natural Language Understanding (NLU)</a:t>
            </a:r>
            <a:endParaRPr sz="2400">
              <a:solidFill>
                <a:srgbClr val="5EA5E5"/>
              </a:solidFill>
              <a:latin typeface="Open Sans"/>
              <a:ea typeface="Open Sans"/>
              <a:cs typeface="Open Sans"/>
              <a:sym typeface="Open Sans"/>
            </a:endParaRPr>
          </a:p>
          <a:p>
            <a:pPr indent="0" lvl="0" marL="0" rtl="0">
              <a:lnSpc>
                <a:spcPct val="115000"/>
              </a:lnSpc>
              <a:spcBef>
                <a:spcPts val="0"/>
              </a:spcBef>
              <a:spcAft>
                <a:spcPts val="0"/>
              </a:spcAft>
              <a:buNone/>
            </a:pPr>
            <a:r>
              <a:t/>
            </a:r>
            <a:endParaRPr sz="2400">
              <a:solidFill>
                <a:schemeClr val="dk1"/>
              </a:solidFill>
              <a:latin typeface="Open Sans"/>
              <a:ea typeface="Open Sans"/>
              <a:cs typeface="Open Sans"/>
              <a:sym typeface="Open Sans"/>
            </a:endParaRPr>
          </a:p>
          <a:p>
            <a:pPr indent="0" lvl="0" marL="0" rtl="0">
              <a:lnSpc>
                <a:spcPct val="115000"/>
              </a:lnSpc>
              <a:spcBef>
                <a:spcPts val="0"/>
              </a:spcBef>
              <a:spcAft>
                <a:spcPts val="0"/>
              </a:spcAft>
              <a:buNone/>
            </a:pPr>
            <a:r>
              <a:rPr lang="en" sz="2400">
                <a:solidFill>
                  <a:schemeClr val="dk1"/>
                </a:solidFill>
                <a:latin typeface="Open Sans"/>
                <a:ea typeface="Open Sans"/>
                <a:cs typeface="Open Sans"/>
                <a:sym typeface="Open Sans"/>
              </a:rPr>
              <a:t>Deals with how to best handle unstructured inputs that are governed by poorly defined, flexible rules and convert them into a structured form that a machine can understand. It is an AI-hard problem.</a:t>
            </a:r>
            <a:endParaRPr sz="2400">
              <a:solidFill>
                <a:schemeClr val="dk1"/>
              </a:solidFill>
              <a:latin typeface="Open Sans"/>
              <a:ea typeface="Open Sans"/>
              <a:cs typeface="Open Sans"/>
              <a:sym typeface="Open Sans"/>
            </a:endParaRPr>
          </a:p>
          <a:p>
            <a:pPr indent="0" lvl="0" marL="0" rtl="0">
              <a:lnSpc>
                <a:spcPct val="115000"/>
              </a:lnSpc>
              <a:spcBef>
                <a:spcPts val="0"/>
              </a:spcBef>
              <a:spcAft>
                <a:spcPts val="0"/>
              </a:spcAft>
              <a:buNone/>
            </a:pPr>
            <a:r>
              <a:t/>
            </a:r>
            <a:endParaRPr sz="2400">
              <a:solidFill>
                <a:schemeClr val="dk1"/>
              </a:solidFill>
              <a:latin typeface="Open Sans"/>
              <a:ea typeface="Open Sans"/>
              <a:cs typeface="Open Sans"/>
              <a:sym typeface="Open Sans"/>
            </a:endParaRPr>
          </a:p>
          <a:p>
            <a:pPr indent="0" lvl="0" marL="0" rtl="0">
              <a:lnSpc>
                <a:spcPct val="115000"/>
              </a:lnSpc>
              <a:spcBef>
                <a:spcPts val="0"/>
              </a:spcBef>
              <a:spcAft>
                <a:spcPts val="0"/>
              </a:spcAft>
              <a:buNone/>
            </a:pPr>
            <a:r>
              <a:rPr lang="en" sz="2400">
                <a:solidFill>
                  <a:schemeClr val="dk1"/>
                </a:solidFill>
                <a:latin typeface="Open Sans"/>
                <a:ea typeface="Open Sans"/>
                <a:cs typeface="Open Sans"/>
                <a:sym typeface="Open Sans"/>
              </a:rPr>
              <a:t>“I need a flight and hotel in Miami from October 4 to 10”</a:t>
            </a:r>
            <a:endParaRPr sz="2400">
              <a:solidFill>
                <a:schemeClr val="dk1"/>
              </a:solidFill>
              <a:latin typeface="Open Sans"/>
              <a:ea typeface="Open Sans"/>
              <a:cs typeface="Open Sans"/>
              <a:sym typeface="Open Sans"/>
            </a:endParaRPr>
          </a:p>
          <a:p>
            <a:pPr indent="0" lvl="0" marL="0" rtl="0">
              <a:lnSpc>
                <a:spcPct val="115000"/>
              </a:lnSpc>
              <a:spcBef>
                <a:spcPts val="0"/>
              </a:spcBef>
              <a:spcAft>
                <a:spcPts val="0"/>
              </a:spcAft>
              <a:buClr>
                <a:schemeClr val="dk1"/>
              </a:buClr>
              <a:buSzPts val="1100"/>
              <a:buFont typeface="Arial"/>
              <a:buNone/>
            </a:pPr>
            <a:r>
              <a:rPr lang="en" sz="2400">
                <a:solidFill>
                  <a:srgbClr val="FF0000"/>
                </a:solidFill>
                <a:latin typeface="Open Sans"/>
                <a:ea typeface="Open Sans"/>
                <a:cs typeface="Open Sans"/>
                <a:sym typeface="Open Sans"/>
              </a:rPr>
              <a:t>need:flight {intent} / need:hotel {intent} / Miami {city} / Oct 4 {date} / Oct 10 {date} / sentiment: 0.5723 (neutral)</a:t>
            </a:r>
            <a:endParaRPr sz="2400">
              <a:solidFill>
                <a:srgbClr val="FF0000"/>
              </a:solidFill>
              <a:latin typeface="Open Sans"/>
              <a:ea typeface="Open Sans"/>
              <a:cs typeface="Open Sans"/>
              <a:sym typeface="Open Sans"/>
            </a:endParaRPr>
          </a:p>
          <a:p>
            <a:pPr indent="0" lvl="0" marL="0" rtl="0">
              <a:lnSpc>
                <a:spcPct val="115000"/>
              </a:lnSpc>
              <a:spcBef>
                <a:spcPts val="0"/>
              </a:spcBef>
              <a:spcAft>
                <a:spcPts val="0"/>
              </a:spcAft>
              <a:buNone/>
            </a:pPr>
            <a:r>
              <a:t/>
            </a:r>
            <a:endParaRPr sz="2400">
              <a:solidFill>
                <a:schemeClr val="dk1"/>
              </a:solidFill>
              <a:latin typeface="Open Sans"/>
              <a:ea typeface="Open Sans"/>
              <a:cs typeface="Open Sans"/>
              <a:sym typeface="Open Sans"/>
            </a:endParaRPr>
          </a:p>
          <a:p>
            <a:pPr indent="0" lvl="0" marL="0" rtl="0">
              <a:lnSpc>
                <a:spcPct val="115000"/>
              </a:lnSpc>
              <a:spcBef>
                <a:spcPts val="0"/>
              </a:spcBef>
              <a:spcAft>
                <a:spcPts val="0"/>
              </a:spcAft>
              <a:buNone/>
            </a:pPr>
            <a:r>
              <a:t/>
            </a:r>
            <a:endParaRPr sz="2400">
              <a:solidFill>
                <a:schemeClr val="dk1"/>
              </a:solidFill>
              <a:latin typeface="Open Sans"/>
              <a:ea typeface="Open Sans"/>
              <a:cs typeface="Open Sans"/>
              <a:sym typeface="Open Sans"/>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8" name="Shape 218"/>
        <p:cNvGrpSpPr/>
        <p:nvPr/>
      </p:nvGrpSpPr>
      <p:grpSpPr>
        <a:xfrm>
          <a:off x="0" y="0"/>
          <a:ext cx="0" cy="0"/>
          <a:chOff x="0" y="0"/>
          <a:chExt cx="0" cy="0"/>
        </a:xfrm>
      </p:grpSpPr>
      <p:sp>
        <p:nvSpPr>
          <p:cNvPr id="219" name="Shape 219"/>
          <p:cNvSpPr txBox="1"/>
          <p:nvPr>
            <p:ph type="title"/>
          </p:nvPr>
        </p:nvSpPr>
        <p:spPr>
          <a:xfrm>
            <a:off x="391800" y="550625"/>
            <a:ext cx="8360400" cy="11451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
              <a:t>Parts of Speech Recognition</a:t>
            </a:r>
            <a:endParaRPr/>
          </a:p>
        </p:txBody>
      </p:sp>
      <p:sp>
        <p:nvSpPr>
          <p:cNvPr id="220" name="Shape 220"/>
          <p:cNvSpPr txBox="1"/>
          <p:nvPr/>
        </p:nvSpPr>
        <p:spPr>
          <a:xfrm>
            <a:off x="578850" y="2013025"/>
            <a:ext cx="7986300" cy="3844800"/>
          </a:xfrm>
          <a:prstGeom prst="rect">
            <a:avLst/>
          </a:prstGeom>
          <a:noFill/>
          <a:ln>
            <a:noFill/>
          </a:ln>
        </p:spPr>
        <p:txBody>
          <a:bodyPr anchorCtr="0" anchor="t" bIns="91425" lIns="91425" spcFirstLastPara="1" rIns="91425" wrap="square" tIns="91425">
            <a:noAutofit/>
          </a:bodyPr>
          <a:lstStyle/>
          <a:p>
            <a:pPr indent="0" lvl="0" marL="0" rtl="0">
              <a:lnSpc>
                <a:spcPct val="115000"/>
              </a:lnSpc>
              <a:spcBef>
                <a:spcPts val="0"/>
              </a:spcBef>
              <a:spcAft>
                <a:spcPts val="0"/>
              </a:spcAft>
              <a:buNone/>
            </a:pPr>
            <a:r>
              <a:rPr lang="en" sz="2400">
                <a:solidFill>
                  <a:srgbClr val="5EA5E5"/>
                </a:solidFill>
                <a:latin typeface="Open Sans"/>
                <a:ea typeface="Open Sans"/>
                <a:cs typeface="Open Sans"/>
                <a:sym typeface="Open Sans"/>
              </a:rPr>
              <a:t>Text to Speech (TTS)</a:t>
            </a:r>
            <a:endParaRPr sz="2400">
              <a:solidFill>
                <a:srgbClr val="5EA5E5"/>
              </a:solidFill>
              <a:latin typeface="Open Sans"/>
              <a:ea typeface="Open Sans"/>
              <a:cs typeface="Open Sans"/>
              <a:sym typeface="Open Sans"/>
            </a:endParaRPr>
          </a:p>
          <a:p>
            <a:pPr indent="0" lvl="0" marL="0" rtl="0">
              <a:lnSpc>
                <a:spcPct val="115000"/>
              </a:lnSpc>
              <a:spcBef>
                <a:spcPts val="0"/>
              </a:spcBef>
              <a:spcAft>
                <a:spcPts val="0"/>
              </a:spcAft>
              <a:buNone/>
            </a:pPr>
            <a:r>
              <a:t/>
            </a:r>
            <a:endParaRPr sz="2400">
              <a:solidFill>
                <a:schemeClr val="dk1"/>
              </a:solidFill>
              <a:latin typeface="Open Sans"/>
              <a:ea typeface="Open Sans"/>
              <a:cs typeface="Open Sans"/>
              <a:sym typeface="Open Sans"/>
            </a:endParaRPr>
          </a:p>
          <a:p>
            <a:pPr indent="0" lvl="0" marL="0" rtl="0">
              <a:lnSpc>
                <a:spcPct val="115000"/>
              </a:lnSpc>
              <a:spcBef>
                <a:spcPts val="0"/>
              </a:spcBef>
              <a:spcAft>
                <a:spcPts val="0"/>
              </a:spcAft>
              <a:buNone/>
            </a:pPr>
            <a:r>
              <a:rPr lang="en" sz="2400">
                <a:solidFill>
                  <a:schemeClr val="dk1"/>
                </a:solidFill>
                <a:latin typeface="Open Sans"/>
                <a:ea typeface="Open Sans"/>
                <a:cs typeface="Open Sans"/>
                <a:sym typeface="Open Sans"/>
              </a:rPr>
              <a:t>Converts text back to human-understandable speech</a:t>
            </a:r>
            <a:endParaRPr sz="2400">
              <a:solidFill>
                <a:schemeClr val="dk1"/>
              </a:solidFill>
              <a:latin typeface="Open Sans"/>
              <a:ea typeface="Open Sans"/>
              <a:cs typeface="Open Sans"/>
              <a:sym typeface="Open Sans"/>
            </a:endParaRPr>
          </a:p>
          <a:p>
            <a:pPr indent="0" lvl="0" marL="0" rtl="0">
              <a:lnSpc>
                <a:spcPct val="115000"/>
              </a:lnSpc>
              <a:spcBef>
                <a:spcPts val="0"/>
              </a:spcBef>
              <a:spcAft>
                <a:spcPts val="0"/>
              </a:spcAft>
              <a:buNone/>
            </a:pPr>
            <a:r>
              <a:t/>
            </a:r>
            <a:endParaRPr sz="2400">
              <a:solidFill>
                <a:schemeClr val="dk1"/>
              </a:solidFill>
              <a:latin typeface="Open Sans"/>
              <a:ea typeface="Open Sans"/>
              <a:cs typeface="Open Sans"/>
              <a:sym typeface="Open Sans"/>
            </a:endParaRPr>
          </a:p>
          <a:p>
            <a:pPr indent="0" lvl="0" marL="0" rtl="0">
              <a:lnSpc>
                <a:spcPct val="115000"/>
              </a:lnSpc>
              <a:spcBef>
                <a:spcPts val="0"/>
              </a:spcBef>
              <a:spcAft>
                <a:spcPts val="0"/>
              </a:spcAft>
              <a:buNone/>
            </a:pPr>
            <a:r>
              <a:t/>
            </a:r>
            <a:endParaRPr sz="2400">
              <a:solidFill>
                <a:schemeClr val="dk1"/>
              </a:solidFill>
              <a:latin typeface="Open Sans"/>
              <a:ea typeface="Open Sans"/>
              <a:cs typeface="Open Sans"/>
              <a:sym typeface="Open Sans"/>
            </a:endParaRPr>
          </a:p>
          <a:p>
            <a:pPr indent="0" lvl="0" marL="0" rtl="0">
              <a:lnSpc>
                <a:spcPct val="115000"/>
              </a:lnSpc>
              <a:spcBef>
                <a:spcPts val="0"/>
              </a:spcBef>
              <a:spcAft>
                <a:spcPts val="0"/>
              </a:spcAft>
              <a:buNone/>
            </a:pPr>
            <a:r>
              <a:t/>
            </a:r>
            <a:endParaRPr sz="2400">
              <a:solidFill>
                <a:schemeClr val="dk1"/>
              </a:solidFill>
              <a:latin typeface="Open Sans"/>
              <a:ea typeface="Open Sans"/>
              <a:cs typeface="Open Sans"/>
              <a:sym typeface="Open Sans"/>
            </a:endParaRPr>
          </a:p>
        </p:txBody>
      </p:sp>
      <p:pic>
        <p:nvPicPr>
          <p:cNvPr id="221" name="Shape 221"/>
          <p:cNvPicPr preferRelativeResize="0"/>
          <p:nvPr/>
        </p:nvPicPr>
        <p:blipFill>
          <a:blip r:embed="rId3">
            <a:alphaModFix/>
          </a:blip>
          <a:stretch>
            <a:fillRect/>
          </a:stretch>
        </p:blipFill>
        <p:spPr>
          <a:xfrm>
            <a:off x="729300" y="3560550"/>
            <a:ext cx="7528875" cy="22504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5" name="Shape 225"/>
        <p:cNvGrpSpPr/>
        <p:nvPr/>
      </p:nvGrpSpPr>
      <p:grpSpPr>
        <a:xfrm>
          <a:off x="0" y="0"/>
          <a:ext cx="0" cy="0"/>
          <a:chOff x="0" y="0"/>
          <a:chExt cx="0" cy="0"/>
        </a:xfrm>
      </p:grpSpPr>
      <p:pic>
        <p:nvPicPr>
          <p:cNvPr id="226" name="Shape 226"/>
          <p:cNvPicPr preferRelativeResize="0"/>
          <p:nvPr/>
        </p:nvPicPr>
        <p:blipFill rotWithShape="1">
          <a:blip r:embed="rId3">
            <a:alphaModFix/>
          </a:blip>
          <a:srcRect b="21795" l="0" r="0" t="0"/>
          <a:stretch/>
        </p:blipFill>
        <p:spPr>
          <a:xfrm>
            <a:off x="220825" y="3208750"/>
            <a:ext cx="8477250" cy="3516025"/>
          </a:xfrm>
          <a:prstGeom prst="rect">
            <a:avLst/>
          </a:prstGeom>
          <a:noFill/>
          <a:ln>
            <a:noFill/>
          </a:ln>
        </p:spPr>
      </p:pic>
      <p:sp>
        <p:nvSpPr>
          <p:cNvPr id="227" name="Shape 227"/>
          <p:cNvSpPr txBox="1"/>
          <p:nvPr/>
        </p:nvSpPr>
        <p:spPr>
          <a:xfrm>
            <a:off x="317675" y="3466077"/>
            <a:ext cx="7704600" cy="30612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F1C232"/>
                </a:solidFill>
                <a:latin typeface="Consolas"/>
                <a:ea typeface="Consolas"/>
                <a:cs typeface="Consolas"/>
                <a:sym typeface="Consolas"/>
              </a:rPr>
              <a:t>01</a:t>
            </a:r>
            <a:r>
              <a:rPr lang="en">
                <a:solidFill>
                  <a:schemeClr val="lt1"/>
                </a:solidFill>
                <a:latin typeface="Consolas"/>
                <a:ea typeface="Consolas"/>
                <a:cs typeface="Consolas"/>
                <a:sym typeface="Consolas"/>
              </a:rPr>
              <a:t>  </a:t>
            </a:r>
            <a:r>
              <a:rPr lang="en" u="sng">
                <a:solidFill>
                  <a:schemeClr val="lt1"/>
                </a:solidFill>
                <a:latin typeface="Consolas"/>
                <a:ea typeface="Consolas"/>
                <a:cs typeface="Consolas"/>
                <a:sym typeface="Consolas"/>
              </a:rPr>
              <a:t>GetNewFactIntent</a:t>
            </a:r>
            <a:r>
              <a:rPr lang="en">
                <a:solidFill>
                  <a:schemeClr val="lt1"/>
                </a:solidFill>
                <a:latin typeface="Consolas"/>
                <a:ea typeface="Consolas"/>
                <a:cs typeface="Consolas"/>
                <a:sym typeface="Consolas"/>
              </a:rPr>
              <a:t> a fact</a:t>
            </a:r>
            <a:endParaRPr>
              <a:solidFill>
                <a:schemeClr val="lt1"/>
              </a:solidFill>
              <a:latin typeface="Consolas"/>
              <a:ea typeface="Consolas"/>
              <a:cs typeface="Consolas"/>
              <a:sym typeface="Consolas"/>
            </a:endParaRPr>
          </a:p>
          <a:p>
            <a:pPr indent="0" lvl="0" marL="0" rtl="0">
              <a:spcBef>
                <a:spcPts val="0"/>
              </a:spcBef>
              <a:spcAft>
                <a:spcPts val="0"/>
              </a:spcAft>
              <a:buNone/>
            </a:pPr>
            <a:r>
              <a:rPr lang="en">
                <a:solidFill>
                  <a:srgbClr val="F1C232"/>
                </a:solidFill>
                <a:latin typeface="Consolas"/>
                <a:ea typeface="Consolas"/>
                <a:cs typeface="Consolas"/>
                <a:sym typeface="Consolas"/>
              </a:rPr>
              <a:t>02</a:t>
            </a:r>
            <a:r>
              <a:rPr lang="en">
                <a:solidFill>
                  <a:schemeClr val="lt1"/>
                </a:solidFill>
                <a:latin typeface="Consolas"/>
                <a:ea typeface="Consolas"/>
                <a:cs typeface="Consolas"/>
                <a:sym typeface="Consolas"/>
              </a:rPr>
              <a:t>  </a:t>
            </a:r>
            <a:r>
              <a:rPr lang="en" u="sng">
                <a:solidFill>
                  <a:schemeClr val="lt1"/>
                </a:solidFill>
                <a:latin typeface="Consolas"/>
                <a:ea typeface="Consolas"/>
                <a:cs typeface="Consolas"/>
                <a:sym typeface="Consolas"/>
              </a:rPr>
              <a:t>GetNewFactIntent</a:t>
            </a:r>
            <a:r>
              <a:rPr lang="en">
                <a:solidFill>
                  <a:schemeClr val="lt1"/>
                </a:solidFill>
                <a:latin typeface="Consolas"/>
                <a:ea typeface="Consolas"/>
                <a:cs typeface="Consolas"/>
                <a:sym typeface="Consolas"/>
              </a:rPr>
              <a:t> a Major League Hacking fact</a:t>
            </a:r>
            <a:endParaRPr>
              <a:solidFill>
                <a:schemeClr val="lt1"/>
              </a:solidFill>
              <a:latin typeface="Consolas"/>
              <a:ea typeface="Consolas"/>
              <a:cs typeface="Consolas"/>
              <a:sym typeface="Consolas"/>
            </a:endParaRPr>
          </a:p>
          <a:p>
            <a:pPr indent="0" lvl="0" marL="0" rtl="0">
              <a:spcBef>
                <a:spcPts val="0"/>
              </a:spcBef>
              <a:spcAft>
                <a:spcPts val="0"/>
              </a:spcAft>
              <a:buNone/>
            </a:pPr>
            <a:r>
              <a:rPr lang="en">
                <a:solidFill>
                  <a:srgbClr val="F1C232"/>
                </a:solidFill>
                <a:latin typeface="Consolas"/>
                <a:ea typeface="Consolas"/>
                <a:cs typeface="Consolas"/>
                <a:sym typeface="Consolas"/>
              </a:rPr>
              <a:t>03</a:t>
            </a:r>
            <a:r>
              <a:rPr lang="en">
                <a:solidFill>
                  <a:schemeClr val="lt1"/>
                </a:solidFill>
                <a:latin typeface="Consolas"/>
                <a:ea typeface="Consolas"/>
                <a:cs typeface="Consolas"/>
                <a:sym typeface="Consolas"/>
              </a:rPr>
              <a:t>  </a:t>
            </a:r>
            <a:r>
              <a:rPr lang="en" u="sng">
                <a:solidFill>
                  <a:schemeClr val="lt1"/>
                </a:solidFill>
                <a:latin typeface="Consolas"/>
                <a:ea typeface="Consolas"/>
                <a:cs typeface="Consolas"/>
                <a:sym typeface="Consolas"/>
              </a:rPr>
              <a:t>GetNewFactIntent</a:t>
            </a:r>
            <a:r>
              <a:rPr lang="en">
                <a:solidFill>
                  <a:schemeClr val="lt1"/>
                </a:solidFill>
                <a:latin typeface="Consolas"/>
                <a:ea typeface="Consolas"/>
                <a:cs typeface="Consolas"/>
                <a:sym typeface="Consolas"/>
              </a:rPr>
              <a:t> tell me a fact</a:t>
            </a:r>
            <a:endParaRPr>
              <a:solidFill>
                <a:schemeClr val="lt1"/>
              </a:solidFill>
              <a:latin typeface="Consolas"/>
              <a:ea typeface="Consolas"/>
              <a:cs typeface="Consolas"/>
              <a:sym typeface="Consolas"/>
            </a:endParaRPr>
          </a:p>
          <a:p>
            <a:pPr indent="0" lvl="0" marL="0" rtl="0">
              <a:spcBef>
                <a:spcPts val="0"/>
              </a:spcBef>
              <a:spcAft>
                <a:spcPts val="0"/>
              </a:spcAft>
              <a:buNone/>
            </a:pPr>
            <a:r>
              <a:rPr lang="en">
                <a:solidFill>
                  <a:srgbClr val="F1C232"/>
                </a:solidFill>
                <a:latin typeface="Consolas"/>
                <a:ea typeface="Consolas"/>
                <a:cs typeface="Consolas"/>
                <a:sym typeface="Consolas"/>
              </a:rPr>
              <a:t>04</a:t>
            </a:r>
            <a:r>
              <a:rPr lang="en">
                <a:solidFill>
                  <a:schemeClr val="lt1"/>
                </a:solidFill>
                <a:latin typeface="Consolas"/>
                <a:ea typeface="Consolas"/>
                <a:cs typeface="Consolas"/>
                <a:sym typeface="Consolas"/>
              </a:rPr>
              <a:t>  </a:t>
            </a:r>
            <a:r>
              <a:rPr lang="en" u="sng">
                <a:solidFill>
                  <a:schemeClr val="lt1"/>
                </a:solidFill>
                <a:latin typeface="Consolas"/>
                <a:ea typeface="Consolas"/>
                <a:cs typeface="Consolas"/>
                <a:sym typeface="Consolas"/>
              </a:rPr>
              <a:t>GetNewFactIntent</a:t>
            </a:r>
            <a:r>
              <a:rPr lang="en">
                <a:solidFill>
                  <a:schemeClr val="lt1"/>
                </a:solidFill>
                <a:latin typeface="Consolas"/>
                <a:ea typeface="Consolas"/>
                <a:cs typeface="Consolas"/>
                <a:sym typeface="Consolas"/>
              </a:rPr>
              <a:t> tell me a Major League Hacking fact</a:t>
            </a:r>
            <a:endParaRPr>
              <a:solidFill>
                <a:schemeClr val="lt1"/>
              </a:solidFill>
              <a:latin typeface="Consolas"/>
              <a:ea typeface="Consolas"/>
              <a:cs typeface="Consolas"/>
              <a:sym typeface="Consolas"/>
            </a:endParaRPr>
          </a:p>
          <a:p>
            <a:pPr indent="0" lvl="0" marL="0" rtl="0">
              <a:spcBef>
                <a:spcPts val="0"/>
              </a:spcBef>
              <a:spcAft>
                <a:spcPts val="0"/>
              </a:spcAft>
              <a:buNone/>
            </a:pPr>
            <a:r>
              <a:rPr lang="en">
                <a:solidFill>
                  <a:srgbClr val="F1C232"/>
                </a:solidFill>
                <a:latin typeface="Consolas"/>
                <a:ea typeface="Consolas"/>
                <a:cs typeface="Consolas"/>
                <a:sym typeface="Consolas"/>
              </a:rPr>
              <a:t>05</a:t>
            </a:r>
            <a:r>
              <a:rPr lang="en">
                <a:solidFill>
                  <a:schemeClr val="lt1"/>
                </a:solidFill>
                <a:latin typeface="Consolas"/>
                <a:ea typeface="Consolas"/>
                <a:cs typeface="Consolas"/>
                <a:sym typeface="Consolas"/>
              </a:rPr>
              <a:t>  </a:t>
            </a:r>
            <a:r>
              <a:rPr lang="en" u="sng">
                <a:solidFill>
                  <a:schemeClr val="lt1"/>
                </a:solidFill>
                <a:latin typeface="Consolas"/>
                <a:ea typeface="Consolas"/>
                <a:cs typeface="Consolas"/>
                <a:sym typeface="Consolas"/>
              </a:rPr>
              <a:t>GetNewFactIntent</a:t>
            </a:r>
            <a:r>
              <a:rPr lang="en">
                <a:solidFill>
                  <a:schemeClr val="lt1"/>
                </a:solidFill>
                <a:latin typeface="Consolas"/>
                <a:ea typeface="Consolas"/>
                <a:cs typeface="Consolas"/>
                <a:sym typeface="Consolas"/>
              </a:rPr>
              <a:t> give me a fact</a:t>
            </a:r>
            <a:endParaRPr>
              <a:solidFill>
                <a:schemeClr val="lt1"/>
              </a:solidFill>
              <a:latin typeface="Consolas"/>
              <a:ea typeface="Consolas"/>
              <a:cs typeface="Consolas"/>
              <a:sym typeface="Consolas"/>
            </a:endParaRPr>
          </a:p>
          <a:p>
            <a:pPr indent="0" lvl="0" marL="0" rtl="0">
              <a:spcBef>
                <a:spcPts val="0"/>
              </a:spcBef>
              <a:spcAft>
                <a:spcPts val="0"/>
              </a:spcAft>
              <a:buNone/>
            </a:pPr>
            <a:r>
              <a:rPr lang="en">
                <a:solidFill>
                  <a:srgbClr val="F1C232"/>
                </a:solidFill>
                <a:latin typeface="Consolas"/>
                <a:ea typeface="Consolas"/>
                <a:cs typeface="Consolas"/>
                <a:sym typeface="Consolas"/>
              </a:rPr>
              <a:t>06</a:t>
            </a:r>
            <a:r>
              <a:rPr lang="en">
                <a:solidFill>
                  <a:schemeClr val="lt1"/>
                </a:solidFill>
                <a:latin typeface="Consolas"/>
                <a:ea typeface="Consolas"/>
                <a:cs typeface="Consolas"/>
                <a:sym typeface="Consolas"/>
              </a:rPr>
              <a:t>  </a:t>
            </a:r>
            <a:r>
              <a:rPr lang="en" u="sng">
                <a:solidFill>
                  <a:schemeClr val="lt1"/>
                </a:solidFill>
                <a:latin typeface="Consolas"/>
                <a:ea typeface="Consolas"/>
                <a:cs typeface="Consolas"/>
                <a:sym typeface="Consolas"/>
              </a:rPr>
              <a:t>GetNewFactIntent</a:t>
            </a:r>
            <a:r>
              <a:rPr lang="en">
                <a:solidFill>
                  <a:schemeClr val="lt1"/>
                </a:solidFill>
                <a:latin typeface="Consolas"/>
                <a:ea typeface="Consolas"/>
                <a:cs typeface="Consolas"/>
                <a:sym typeface="Consolas"/>
              </a:rPr>
              <a:t> give me a Major League Hacking fact</a:t>
            </a:r>
            <a:endParaRPr>
              <a:solidFill>
                <a:schemeClr val="lt1"/>
              </a:solidFill>
              <a:latin typeface="Consolas"/>
              <a:ea typeface="Consolas"/>
              <a:cs typeface="Consolas"/>
              <a:sym typeface="Consolas"/>
            </a:endParaRPr>
          </a:p>
          <a:p>
            <a:pPr indent="0" lvl="0" marL="0" rtl="0">
              <a:spcBef>
                <a:spcPts val="0"/>
              </a:spcBef>
              <a:spcAft>
                <a:spcPts val="0"/>
              </a:spcAft>
              <a:buNone/>
            </a:pPr>
            <a:r>
              <a:rPr lang="en">
                <a:solidFill>
                  <a:srgbClr val="F1C232"/>
                </a:solidFill>
                <a:latin typeface="Consolas"/>
                <a:ea typeface="Consolas"/>
                <a:cs typeface="Consolas"/>
                <a:sym typeface="Consolas"/>
              </a:rPr>
              <a:t>07</a:t>
            </a:r>
            <a:r>
              <a:rPr lang="en">
                <a:solidFill>
                  <a:schemeClr val="lt1"/>
                </a:solidFill>
                <a:latin typeface="Consolas"/>
                <a:ea typeface="Consolas"/>
                <a:cs typeface="Consolas"/>
                <a:sym typeface="Consolas"/>
              </a:rPr>
              <a:t>  </a:t>
            </a:r>
            <a:r>
              <a:rPr lang="en" u="sng">
                <a:solidFill>
                  <a:schemeClr val="lt1"/>
                </a:solidFill>
                <a:latin typeface="Consolas"/>
                <a:ea typeface="Consolas"/>
                <a:cs typeface="Consolas"/>
                <a:sym typeface="Consolas"/>
              </a:rPr>
              <a:t>GetNewFactIntent</a:t>
            </a:r>
            <a:r>
              <a:rPr lang="en">
                <a:solidFill>
                  <a:schemeClr val="lt1"/>
                </a:solidFill>
                <a:latin typeface="Consolas"/>
                <a:ea typeface="Consolas"/>
                <a:cs typeface="Consolas"/>
                <a:sym typeface="Consolas"/>
              </a:rPr>
              <a:t> tell me trivia</a:t>
            </a:r>
            <a:endParaRPr>
              <a:solidFill>
                <a:schemeClr val="lt1"/>
              </a:solidFill>
              <a:latin typeface="Consolas"/>
              <a:ea typeface="Consolas"/>
              <a:cs typeface="Consolas"/>
              <a:sym typeface="Consolas"/>
            </a:endParaRPr>
          </a:p>
          <a:p>
            <a:pPr indent="0" lvl="0" marL="0" rtl="0">
              <a:spcBef>
                <a:spcPts val="0"/>
              </a:spcBef>
              <a:spcAft>
                <a:spcPts val="0"/>
              </a:spcAft>
              <a:buNone/>
            </a:pPr>
            <a:r>
              <a:rPr lang="en">
                <a:solidFill>
                  <a:srgbClr val="F1C232"/>
                </a:solidFill>
                <a:latin typeface="Consolas"/>
                <a:ea typeface="Consolas"/>
                <a:cs typeface="Consolas"/>
                <a:sym typeface="Consolas"/>
              </a:rPr>
              <a:t>08</a:t>
            </a:r>
            <a:r>
              <a:rPr lang="en">
                <a:solidFill>
                  <a:schemeClr val="lt1"/>
                </a:solidFill>
                <a:latin typeface="Consolas"/>
                <a:ea typeface="Consolas"/>
                <a:cs typeface="Consolas"/>
                <a:sym typeface="Consolas"/>
              </a:rPr>
              <a:t>  </a:t>
            </a:r>
            <a:r>
              <a:rPr lang="en" u="sng">
                <a:solidFill>
                  <a:schemeClr val="lt1"/>
                </a:solidFill>
                <a:latin typeface="Consolas"/>
                <a:ea typeface="Consolas"/>
                <a:cs typeface="Consolas"/>
                <a:sym typeface="Consolas"/>
              </a:rPr>
              <a:t>GetNewFactIntent</a:t>
            </a:r>
            <a:r>
              <a:rPr lang="en">
                <a:solidFill>
                  <a:schemeClr val="lt1"/>
                </a:solidFill>
                <a:latin typeface="Consolas"/>
                <a:ea typeface="Consolas"/>
                <a:cs typeface="Consolas"/>
                <a:sym typeface="Consolas"/>
              </a:rPr>
              <a:t> tell me a Major League Hacking trivia</a:t>
            </a:r>
            <a:endParaRPr>
              <a:solidFill>
                <a:schemeClr val="lt1"/>
              </a:solidFill>
              <a:latin typeface="Consolas"/>
              <a:ea typeface="Consolas"/>
              <a:cs typeface="Consolas"/>
              <a:sym typeface="Consolas"/>
            </a:endParaRPr>
          </a:p>
          <a:p>
            <a:pPr indent="0" lvl="0" marL="0" rtl="0">
              <a:spcBef>
                <a:spcPts val="0"/>
              </a:spcBef>
              <a:spcAft>
                <a:spcPts val="0"/>
              </a:spcAft>
              <a:buNone/>
            </a:pPr>
            <a:r>
              <a:rPr lang="en">
                <a:solidFill>
                  <a:srgbClr val="F1C232"/>
                </a:solidFill>
                <a:latin typeface="Consolas"/>
                <a:ea typeface="Consolas"/>
                <a:cs typeface="Consolas"/>
                <a:sym typeface="Consolas"/>
              </a:rPr>
              <a:t>09</a:t>
            </a:r>
            <a:r>
              <a:rPr lang="en">
                <a:solidFill>
                  <a:schemeClr val="lt1"/>
                </a:solidFill>
                <a:latin typeface="Consolas"/>
                <a:ea typeface="Consolas"/>
                <a:cs typeface="Consolas"/>
                <a:sym typeface="Consolas"/>
              </a:rPr>
              <a:t>  </a:t>
            </a:r>
            <a:r>
              <a:rPr lang="en" u="sng">
                <a:solidFill>
                  <a:schemeClr val="lt1"/>
                </a:solidFill>
                <a:latin typeface="Consolas"/>
                <a:ea typeface="Consolas"/>
                <a:cs typeface="Consolas"/>
                <a:sym typeface="Consolas"/>
              </a:rPr>
              <a:t>GetNewFactIntent</a:t>
            </a:r>
            <a:r>
              <a:rPr lang="en">
                <a:solidFill>
                  <a:schemeClr val="lt1"/>
                </a:solidFill>
                <a:latin typeface="Consolas"/>
                <a:ea typeface="Consolas"/>
                <a:cs typeface="Consolas"/>
                <a:sym typeface="Consolas"/>
              </a:rPr>
              <a:t> give me trivia</a:t>
            </a:r>
            <a:endParaRPr>
              <a:solidFill>
                <a:schemeClr val="lt1"/>
              </a:solidFill>
              <a:latin typeface="Consolas"/>
              <a:ea typeface="Consolas"/>
              <a:cs typeface="Consolas"/>
              <a:sym typeface="Consolas"/>
            </a:endParaRPr>
          </a:p>
          <a:p>
            <a:pPr indent="0" lvl="0" marL="0" rtl="0">
              <a:spcBef>
                <a:spcPts val="0"/>
              </a:spcBef>
              <a:spcAft>
                <a:spcPts val="0"/>
              </a:spcAft>
              <a:buNone/>
            </a:pPr>
            <a:r>
              <a:rPr lang="en">
                <a:solidFill>
                  <a:srgbClr val="F1C232"/>
                </a:solidFill>
                <a:latin typeface="Consolas"/>
                <a:ea typeface="Consolas"/>
                <a:cs typeface="Consolas"/>
                <a:sym typeface="Consolas"/>
              </a:rPr>
              <a:t>10</a:t>
            </a:r>
            <a:r>
              <a:rPr lang="en">
                <a:solidFill>
                  <a:schemeClr val="lt1"/>
                </a:solidFill>
                <a:latin typeface="Consolas"/>
                <a:ea typeface="Consolas"/>
                <a:cs typeface="Consolas"/>
                <a:sym typeface="Consolas"/>
              </a:rPr>
              <a:t>  </a:t>
            </a:r>
            <a:r>
              <a:rPr lang="en" u="sng">
                <a:solidFill>
                  <a:schemeClr val="lt1"/>
                </a:solidFill>
                <a:latin typeface="Consolas"/>
                <a:ea typeface="Consolas"/>
                <a:cs typeface="Consolas"/>
                <a:sym typeface="Consolas"/>
              </a:rPr>
              <a:t>GetNewFactIntent</a:t>
            </a:r>
            <a:r>
              <a:rPr lang="en">
                <a:solidFill>
                  <a:schemeClr val="lt1"/>
                </a:solidFill>
                <a:latin typeface="Consolas"/>
                <a:ea typeface="Consolas"/>
                <a:cs typeface="Consolas"/>
                <a:sym typeface="Consolas"/>
              </a:rPr>
              <a:t> give me a Major League Hacking trivia</a:t>
            </a:r>
            <a:endParaRPr>
              <a:solidFill>
                <a:schemeClr val="lt1"/>
              </a:solidFill>
              <a:latin typeface="Consolas"/>
              <a:ea typeface="Consolas"/>
              <a:cs typeface="Consolas"/>
              <a:sym typeface="Consolas"/>
            </a:endParaRPr>
          </a:p>
          <a:p>
            <a:pPr indent="0" lvl="0" marL="0" rtl="0">
              <a:spcBef>
                <a:spcPts val="0"/>
              </a:spcBef>
              <a:spcAft>
                <a:spcPts val="0"/>
              </a:spcAft>
              <a:buNone/>
            </a:pPr>
            <a:r>
              <a:rPr lang="en">
                <a:solidFill>
                  <a:srgbClr val="F1C232"/>
                </a:solidFill>
                <a:latin typeface="Consolas"/>
                <a:ea typeface="Consolas"/>
                <a:cs typeface="Consolas"/>
                <a:sym typeface="Consolas"/>
              </a:rPr>
              <a:t>11</a:t>
            </a:r>
            <a:r>
              <a:rPr lang="en">
                <a:solidFill>
                  <a:schemeClr val="lt1"/>
                </a:solidFill>
                <a:latin typeface="Consolas"/>
                <a:ea typeface="Consolas"/>
                <a:cs typeface="Consolas"/>
                <a:sym typeface="Consolas"/>
              </a:rPr>
              <a:t>  </a:t>
            </a:r>
            <a:r>
              <a:rPr lang="en" u="sng">
                <a:solidFill>
                  <a:schemeClr val="lt1"/>
                </a:solidFill>
                <a:latin typeface="Consolas"/>
                <a:ea typeface="Consolas"/>
                <a:cs typeface="Consolas"/>
                <a:sym typeface="Consolas"/>
              </a:rPr>
              <a:t>GetNewFactIntent</a:t>
            </a:r>
            <a:r>
              <a:rPr lang="en">
                <a:solidFill>
                  <a:schemeClr val="lt1"/>
                </a:solidFill>
                <a:latin typeface="Consolas"/>
                <a:ea typeface="Consolas"/>
                <a:cs typeface="Consolas"/>
                <a:sym typeface="Consolas"/>
              </a:rPr>
              <a:t> give me some information</a:t>
            </a:r>
            <a:endParaRPr>
              <a:solidFill>
                <a:schemeClr val="lt1"/>
              </a:solidFill>
              <a:latin typeface="Consolas"/>
              <a:ea typeface="Consolas"/>
              <a:cs typeface="Consolas"/>
              <a:sym typeface="Consolas"/>
            </a:endParaRPr>
          </a:p>
          <a:p>
            <a:pPr indent="0" lvl="0" marL="0" rtl="0">
              <a:spcBef>
                <a:spcPts val="0"/>
              </a:spcBef>
              <a:spcAft>
                <a:spcPts val="0"/>
              </a:spcAft>
              <a:buNone/>
            </a:pPr>
            <a:r>
              <a:rPr lang="en">
                <a:solidFill>
                  <a:srgbClr val="F1C232"/>
                </a:solidFill>
                <a:latin typeface="Consolas"/>
                <a:ea typeface="Consolas"/>
                <a:cs typeface="Consolas"/>
                <a:sym typeface="Consolas"/>
              </a:rPr>
              <a:t>12</a:t>
            </a:r>
            <a:r>
              <a:rPr lang="en">
                <a:solidFill>
                  <a:schemeClr val="lt1"/>
                </a:solidFill>
                <a:latin typeface="Consolas"/>
                <a:ea typeface="Consolas"/>
                <a:cs typeface="Consolas"/>
                <a:sym typeface="Consolas"/>
              </a:rPr>
              <a:t>  </a:t>
            </a:r>
            <a:r>
              <a:rPr lang="en" u="sng">
                <a:solidFill>
                  <a:schemeClr val="lt1"/>
                </a:solidFill>
                <a:latin typeface="Consolas"/>
                <a:ea typeface="Consolas"/>
                <a:cs typeface="Consolas"/>
                <a:sym typeface="Consolas"/>
              </a:rPr>
              <a:t>GetNewFactIntent</a:t>
            </a:r>
            <a:r>
              <a:rPr lang="en">
                <a:solidFill>
                  <a:schemeClr val="lt1"/>
                </a:solidFill>
                <a:latin typeface="Consolas"/>
                <a:ea typeface="Consolas"/>
                <a:cs typeface="Consolas"/>
                <a:sym typeface="Consolas"/>
              </a:rPr>
              <a:t> give me some Major League Hacking information</a:t>
            </a:r>
            <a:endParaRPr>
              <a:solidFill>
                <a:schemeClr val="lt1"/>
              </a:solidFill>
              <a:latin typeface="Consolas"/>
              <a:ea typeface="Consolas"/>
              <a:cs typeface="Consolas"/>
              <a:sym typeface="Consolas"/>
            </a:endParaRPr>
          </a:p>
          <a:p>
            <a:pPr indent="0" lvl="0" marL="0" rtl="0">
              <a:spcBef>
                <a:spcPts val="0"/>
              </a:spcBef>
              <a:spcAft>
                <a:spcPts val="0"/>
              </a:spcAft>
              <a:buNone/>
            </a:pPr>
            <a:r>
              <a:rPr lang="en">
                <a:solidFill>
                  <a:srgbClr val="F1C232"/>
                </a:solidFill>
                <a:latin typeface="Consolas"/>
                <a:ea typeface="Consolas"/>
                <a:cs typeface="Consolas"/>
                <a:sym typeface="Consolas"/>
              </a:rPr>
              <a:t>13</a:t>
            </a:r>
            <a:r>
              <a:rPr lang="en">
                <a:solidFill>
                  <a:schemeClr val="lt1"/>
                </a:solidFill>
                <a:latin typeface="Consolas"/>
                <a:ea typeface="Consolas"/>
                <a:cs typeface="Consolas"/>
                <a:sym typeface="Consolas"/>
              </a:rPr>
              <a:t>  </a:t>
            </a:r>
            <a:r>
              <a:rPr lang="en" u="sng">
                <a:solidFill>
                  <a:schemeClr val="lt1"/>
                </a:solidFill>
                <a:latin typeface="Consolas"/>
                <a:ea typeface="Consolas"/>
                <a:cs typeface="Consolas"/>
                <a:sym typeface="Consolas"/>
              </a:rPr>
              <a:t>GetNewFactIntent</a:t>
            </a:r>
            <a:r>
              <a:rPr lang="en">
                <a:solidFill>
                  <a:schemeClr val="lt1"/>
                </a:solidFill>
                <a:latin typeface="Consolas"/>
                <a:ea typeface="Consolas"/>
                <a:cs typeface="Consolas"/>
                <a:sym typeface="Consolas"/>
              </a:rPr>
              <a:t> tell me something</a:t>
            </a:r>
            <a:endParaRPr>
              <a:solidFill>
                <a:schemeClr val="lt1"/>
              </a:solidFill>
              <a:latin typeface="Consolas"/>
              <a:ea typeface="Consolas"/>
              <a:cs typeface="Consolas"/>
              <a:sym typeface="Consolas"/>
            </a:endParaRPr>
          </a:p>
          <a:p>
            <a:pPr indent="0" lvl="0" marL="0" rtl="0">
              <a:spcBef>
                <a:spcPts val="0"/>
              </a:spcBef>
              <a:spcAft>
                <a:spcPts val="0"/>
              </a:spcAft>
              <a:buNone/>
            </a:pPr>
            <a:r>
              <a:rPr lang="en">
                <a:solidFill>
                  <a:srgbClr val="F1C232"/>
                </a:solidFill>
                <a:latin typeface="Consolas"/>
                <a:ea typeface="Consolas"/>
                <a:cs typeface="Consolas"/>
                <a:sym typeface="Consolas"/>
              </a:rPr>
              <a:t>14</a:t>
            </a:r>
            <a:r>
              <a:rPr lang="en">
                <a:solidFill>
                  <a:schemeClr val="lt1"/>
                </a:solidFill>
                <a:latin typeface="Consolas"/>
                <a:ea typeface="Consolas"/>
                <a:cs typeface="Consolas"/>
                <a:sym typeface="Consolas"/>
              </a:rPr>
              <a:t>  </a:t>
            </a:r>
            <a:r>
              <a:rPr lang="en" u="sng">
                <a:solidFill>
                  <a:schemeClr val="lt1"/>
                </a:solidFill>
                <a:latin typeface="Consolas"/>
                <a:ea typeface="Consolas"/>
                <a:cs typeface="Consolas"/>
                <a:sym typeface="Consolas"/>
              </a:rPr>
              <a:t>GetNewFactIntent</a:t>
            </a:r>
            <a:r>
              <a:rPr lang="en">
                <a:solidFill>
                  <a:schemeClr val="lt1"/>
                </a:solidFill>
                <a:latin typeface="Consolas"/>
                <a:ea typeface="Consolas"/>
                <a:cs typeface="Consolas"/>
                <a:sym typeface="Consolas"/>
              </a:rPr>
              <a:t> give me something</a:t>
            </a:r>
            <a:endParaRPr>
              <a:solidFill>
                <a:schemeClr val="lt1"/>
              </a:solidFill>
              <a:latin typeface="Consolas"/>
              <a:ea typeface="Consolas"/>
              <a:cs typeface="Consolas"/>
              <a:sym typeface="Consolas"/>
            </a:endParaRPr>
          </a:p>
          <a:p>
            <a:pPr indent="0" lvl="0" marL="0" rtl="0">
              <a:spcBef>
                <a:spcPts val="0"/>
              </a:spcBef>
              <a:spcAft>
                <a:spcPts val="0"/>
              </a:spcAft>
              <a:buNone/>
            </a:pPr>
            <a:r>
              <a:t/>
            </a:r>
            <a:endParaRPr>
              <a:solidFill>
                <a:schemeClr val="lt1"/>
              </a:solidFill>
              <a:latin typeface="Consolas"/>
              <a:ea typeface="Consolas"/>
              <a:cs typeface="Consolas"/>
              <a:sym typeface="Consolas"/>
            </a:endParaRPr>
          </a:p>
          <a:p>
            <a:pPr indent="0" lvl="0" marL="0" rtl="0">
              <a:spcBef>
                <a:spcPts val="0"/>
              </a:spcBef>
              <a:spcAft>
                <a:spcPts val="0"/>
              </a:spcAft>
              <a:buNone/>
            </a:pPr>
            <a:r>
              <a:t/>
            </a:r>
            <a:endParaRPr>
              <a:solidFill>
                <a:schemeClr val="lt1"/>
              </a:solidFill>
              <a:latin typeface="Consolas"/>
              <a:ea typeface="Consolas"/>
              <a:cs typeface="Consolas"/>
              <a:sym typeface="Consolas"/>
            </a:endParaRPr>
          </a:p>
          <a:p>
            <a:pPr indent="0" lvl="0" marL="0" rtl="0">
              <a:spcBef>
                <a:spcPts val="0"/>
              </a:spcBef>
              <a:spcAft>
                <a:spcPts val="0"/>
              </a:spcAft>
              <a:buNone/>
            </a:pPr>
            <a:r>
              <a:t/>
            </a:r>
            <a:endParaRPr>
              <a:solidFill>
                <a:srgbClr val="F1C232"/>
              </a:solidFill>
              <a:latin typeface="Consolas"/>
              <a:ea typeface="Consolas"/>
              <a:cs typeface="Consolas"/>
              <a:sym typeface="Consolas"/>
            </a:endParaRPr>
          </a:p>
        </p:txBody>
      </p:sp>
      <p:sp>
        <p:nvSpPr>
          <p:cNvPr id="228" name="Shape 228"/>
          <p:cNvSpPr txBox="1"/>
          <p:nvPr>
            <p:ph type="title"/>
          </p:nvPr>
        </p:nvSpPr>
        <p:spPr>
          <a:xfrm>
            <a:off x="391800" y="550625"/>
            <a:ext cx="8360400" cy="11451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 sz="3200"/>
              <a:t>Alexa uses Sample Utterances </a:t>
            </a:r>
            <a:endParaRPr sz="3200"/>
          </a:p>
          <a:p>
            <a:pPr indent="0" lvl="0" marL="0" rtl="0">
              <a:spcBef>
                <a:spcPts val="0"/>
              </a:spcBef>
              <a:spcAft>
                <a:spcPts val="0"/>
              </a:spcAft>
              <a:buNone/>
            </a:pPr>
            <a:r>
              <a:rPr lang="en" sz="3200"/>
              <a:t>for Training.</a:t>
            </a:r>
            <a:endParaRPr sz="3200"/>
          </a:p>
        </p:txBody>
      </p:sp>
      <p:sp>
        <p:nvSpPr>
          <p:cNvPr id="229" name="Shape 229"/>
          <p:cNvSpPr txBox="1"/>
          <p:nvPr/>
        </p:nvSpPr>
        <p:spPr>
          <a:xfrm>
            <a:off x="841500" y="1879272"/>
            <a:ext cx="7461000" cy="1005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2400">
                <a:solidFill>
                  <a:schemeClr val="dk1"/>
                </a:solidFill>
                <a:latin typeface="Open Sans"/>
                <a:ea typeface="Open Sans"/>
                <a:cs typeface="Open Sans"/>
                <a:sym typeface="Open Sans"/>
              </a:rPr>
              <a:t>In order to </a:t>
            </a:r>
            <a:r>
              <a:rPr b="1" lang="en" sz="2400">
                <a:solidFill>
                  <a:schemeClr val="dk1"/>
                </a:solidFill>
                <a:latin typeface="Open Sans"/>
                <a:ea typeface="Open Sans"/>
                <a:cs typeface="Open Sans"/>
                <a:sym typeface="Open Sans"/>
              </a:rPr>
              <a:t>map user input</a:t>
            </a:r>
            <a:r>
              <a:rPr lang="en" sz="2400">
                <a:solidFill>
                  <a:schemeClr val="dk1"/>
                </a:solidFill>
                <a:latin typeface="Open Sans"/>
                <a:ea typeface="Open Sans"/>
                <a:cs typeface="Open Sans"/>
                <a:sym typeface="Open Sans"/>
              </a:rPr>
              <a:t> to a behavior, we provide </a:t>
            </a:r>
            <a:r>
              <a:rPr b="1" lang="en" sz="2400">
                <a:solidFill>
                  <a:schemeClr val="dk1"/>
                </a:solidFill>
                <a:latin typeface="Open Sans"/>
                <a:ea typeface="Open Sans"/>
                <a:cs typeface="Open Sans"/>
                <a:sym typeface="Open Sans"/>
              </a:rPr>
              <a:t>training data</a:t>
            </a:r>
            <a:r>
              <a:rPr lang="en" sz="2400">
                <a:solidFill>
                  <a:schemeClr val="dk1"/>
                </a:solidFill>
                <a:latin typeface="Open Sans"/>
                <a:ea typeface="Open Sans"/>
                <a:cs typeface="Open Sans"/>
                <a:sym typeface="Open Sans"/>
              </a:rPr>
              <a:t>, for each intent. </a:t>
            </a:r>
            <a:endParaRPr sz="2400">
              <a:solidFill>
                <a:schemeClr val="dk1"/>
              </a:solidFill>
              <a:latin typeface="Open Sans"/>
              <a:ea typeface="Open Sans"/>
              <a:cs typeface="Open Sans"/>
              <a:sym typeface="Open Sans"/>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3" name="Shape 233"/>
        <p:cNvGrpSpPr/>
        <p:nvPr/>
      </p:nvGrpSpPr>
      <p:grpSpPr>
        <a:xfrm>
          <a:off x="0" y="0"/>
          <a:ext cx="0" cy="0"/>
          <a:chOff x="0" y="0"/>
          <a:chExt cx="0" cy="0"/>
        </a:xfrm>
      </p:grpSpPr>
      <p:sp>
        <p:nvSpPr>
          <p:cNvPr id="234" name="Shape 234"/>
          <p:cNvSpPr txBox="1"/>
          <p:nvPr>
            <p:ph type="title"/>
          </p:nvPr>
        </p:nvSpPr>
        <p:spPr>
          <a:xfrm>
            <a:off x="391800" y="550625"/>
            <a:ext cx="8360400" cy="11451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 sz="3200"/>
              <a:t>Alexa Maps Speech Input to Intents.</a:t>
            </a:r>
            <a:endParaRPr sz="3200"/>
          </a:p>
        </p:txBody>
      </p:sp>
      <p:sp>
        <p:nvSpPr>
          <p:cNvPr id="235" name="Shape 235"/>
          <p:cNvSpPr txBox="1"/>
          <p:nvPr/>
        </p:nvSpPr>
        <p:spPr>
          <a:xfrm>
            <a:off x="841500" y="1695722"/>
            <a:ext cx="7461000" cy="1005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2400">
                <a:solidFill>
                  <a:schemeClr val="dk1"/>
                </a:solidFill>
                <a:latin typeface="Open Sans"/>
                <a:ea typeface="Open Sans"/>
                <a:cs typeface="Open Sans"/>
                <a:sym typeface="Open Sans"/>
              </a:rPr>
              <a:t>Once Alexa figures out what Intent you wanted, you can easily map that back to code.</a:t>
            </a:r>
            <a:endParaRPr sz="2400">
              <a:solidFill>
                <a:schemeClr val="dk1"/>
              </a:solidFill>
              <a:latin typeface="Open Sans"/>
              <a:ea typeface="Open Sans"/>
              <a:cs typeface="Open Sans"/>
              <a:sym typeface="Open Sans"/>
            </a:endParaRPr>
          </a:p>
        </p:txBody>
      </p:sp>
      <p:pic>
        <p:nvPicPr>
          <p:cNvPr id="236" name="Shape 236"/>
          <p:cNvPicPr preferRelativeResize="0"/>
          <p:nvPr/>
        </p:nvPicPr>
        <p:blipFill rotWithShape="1">
          <a:blip r:embed="rId3">
            <a:alphaModFix/>
          </a:blip>
          <a:srcRect b="46311" l="0" r="0" t="0"/>
          <a:stretch/>
        </p:blipFill>
        <p:spPr>
          <a:xfrm>
            <a:off x="274950" y="3013369"/>
            <a:ext cx="8477250" cy="2418850"/>
          </a:xfrm>
          <a:prstGeom prst="rect">
            <a:avLst/>
          </a:prstGeom>
          <a:noFill/>
          <a:ln>
            <a:noFill/>
          </a:ln>
        </p:spPr>
      </p:pic>
      <p:sp>
        <p:nvSpPr>
          <p:cNvPr id="237" name="Shape 237"/>
          <p:cNvSpPr txBox="1"/>
          <p:nvPr/>
        </p:nvSpPr>
        <p:spPr>
          <a:xfrm>
            <a:off x="411650" y="3335597"/>
            <a:ext cx="7704600" cy="18984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F1C232"/>
                </a:solidFill>
                <a:latin typeface="Consolas"/>
                <a:ea typeface="Consolas"/>
                <a:cs typeface="Consolas"/>
                <a:sym typeface="Consolas"/>
              </a:rPr>
              <a:t>01</a:t>
            </a:r>
            <a:r>
              <a:rPr lang="en">
                <a:solidFill>
                  <a:schemeClr val="lt1"/>
                </a:solidFill>
                <a:latin typeface="Consolas"/>
                <a:ea typeface="Consolas"/>
                <a:cs typeface="Consolas"/>
                <a:sym typeface="Consolas"/>
              </a:rPr>
              <a:t>  {</a:t>
            </a:r>
            <a:endParaRPr>
              <a:solidFill>
                <a:schemeClr val="lt1"/>
              </a:solidFill>
              <a:latin typeface="Consolas"/>
              <a:ea typeface="Consolas"/>
              <a:cs typeface="Consolas"/>
              <a:sym typeface="Consolas"/>
            </a:endParaRPr>
          </a:p>
          <a:p>
            <a:pPr indent="0" lvl="0" marL="0" rtl="0">
              <a:spcBef>
                <a:spcPts val="0"/>
              </a:spcBef>
              <a:spcAft>
                <a:spcPts val="0"/>
              </a:spcAft>
              <a:buNone/>
            </a:pPr>
            <a:r>
              <a:rPr lang="en">
                <a:solidFill>
                  <a:srgbClr val="F1C232"/>
                </a:solidFill>
                <a:latin typeface="Consolas"/>
                <a:ea typeface="Consolas"/>
                <a:cs typeface="Consolas"/>
                <a:sym typeface="Consolas"/>
              </a:rPr>
              <a:t>02</a:t>
            </a:r>
            <a:r>
              <a:rPr lang="en">
                <a:solidFill>
                  <a:schemeClr val="lt1"/>
                </a:solidFill>
                <a:latin typeface="Consolas"/>
                <a:ea typeface="Consolas"/>
                <a:cs typeface="Consolas"/>
                <a:sym typeface="Consolas"/>
              </a:rPr>
              <a:t>    </a:t>
            </a:r>
            <a:r>
              <a:rPr lang="en">
                <a:solidFill>
                  <a:srgbClr val="B6D7A8"/>
                </a:solidFill>
                <a:latin typeface="Consolas"/>
                <a:ea typeface="Consolas"/>
                <a:cs typeface="Consolas"/>
                <a:sym typeface="Consolas"/>
              </a:rPr>
              <a:t>"intents"</a:t>
            </a:r>
            <a:r>
              <a:rPr lang="en">
                <a:solidFill>
                  <a:schemeClr val="lt1"/>
                </a:solidFill>
                <a:latin typeface="Consolas"/>
                <a:ea typeface="Consolas"/>
                <a:cs typeface="Consolas"/>
                <a:sym typeface="Consolas"/>
              </a:rPr>
              <a:t>: [</a:t>
            </a:r>
            <a:endParaRPr>
              <a:solidFill>
                <a:schemeClr val="lt1"/>
              </a:solidFill>
              <a:latin typeface="Consolas"/>
              <a:ea typeface="Consolas"/>
              <a:cs typeface="Consolas"/>
              <a:sym typeface="Consolas"/>
            </a:endParaRPr>
          </a:p>
          <a:p>
            <a:pPr indent="0" lvl="0" marL="0" rtl="0">
              <a:spcBef>
                <a:spcPts val="0"/>
              </a:spcBef>
              <a:spcAft>
                <a:spcPts val="0"/>
              </a:spcAft>
              <a:buNone/>
            </a:pPr>
            <a:r>
              <a:rPr lang="en">
                <a:solidFill>
                  <a:srgbClr val="F1C232"/>
                </a:solidFill>
                <a:latin typeface="Consolas"/>
                <a:ea typeface="Consolas"/>
                <a:cs typeface="Consolas"/>
                <a:sym typeface="Consolas"/>
              </a:rPr>
              <a:t>03</a:t>
            </a:r>
            <a:r>
              <a:rPr lang="en">
                <a:solidFill>
                  <a:schemeClr val="lt1"/>
                </a:solidFill>
                <a:latin typeface="Consolas"/>
                <a:ea typeface="Consolas"/>
                <a:cs typeface="Consolas"/>
                <a:sym typeface="Consolas"/>
              </a:rPr>
              <a:t>      { </a:t>
            </a:r>
            <a:r>
              <a:rPr lang="en">
                <a:solidFill>
                  <a:srgbClr val="B6D7A8"/>
                </a:solidFill>
                <a:latin typeface="Consolas"/>
                <a:ea typeface="Consolas"/>
                <a:cs typeface="Consolas"/>
                <a:sym typeface="Consolas"/>
              </a:rPr>
              <a:t>"intent"</a:t>
            </a:r>
            <a:r>
              <a:rPr lang="en">
                <a:solidFill>
                  <a:schemeClr val="lt1"/>
                </a:solidFill>
                <a:latin typeface="Consolas"/>
                <a:ea typeface="Consolas"/>
                <a:cs typeface="Consolas"/>
                <a:sym typeface="Consolas"/>
              </a:rPr>
              <a:t>: </a:t>
            </a:r>
            <a:r>
              <a:rPr lang="en">
                <a:solidFill>
                  <a:srgbClr val="B6D7A8"/>
                </a:solidFill>
                <a:latin typeface="Consolas"/>
                <a:ea typeface="Consolas"/>
                <a:cs typeface="Consolas"/>
                <a:sym typeface="Consolas"/>
              </a:rPr>
              <a:t>"GetNewFactIntent"</a:t>
            </a:r>
            <a:r>
              <a:rPr lang="en">
                <a:solidFill>
                  <a:schemeClr val="lt1"/>
                </a:solidFill>
                <a:latin typeface="Consolas"/>
                <a:ea typeface="Consolas"/>
                <a:cs typeface="Consolas"/>
                <a:sym typeface="Consolas"/>
              </a:rPr>
              <a:t> },</a:t>
            </a:r>
            <a:endParaRPr>
              <a:solidFill>
                <a:schemeClr val="lt1"/>
              </a:solidFill>
              <a:latin typeface="Consolas"/>
              <a:ea typeface="Consolas"/>
              <a:cs typeface="Consolas"/>
              <a:sym typeface="Consolas"/>
            </a:endParaRPr>
          </a:p>
          <a:p>
            <a:pPr indent="0" lvl="0" marL="0" rtl="0">
              <a:spcBef>
                <a:spcPts val="0"/>
              </a:spcBef>
              <a:spcAft>
                <a:spcPts val="0"/>
              </a:spcAft>
              <a:buNone/>
            </a:pPr>
            <a:r>
              <a:rPr lang="en">
                <a:solidFill>
                  <a:srgbClr val="F1C232"/>
                </a:solidFill>
                <a:latin typeface="Consolas"/>
                <a:ea typeface="Consolas"/>
                <a:cs typeface="Consolas"/>
                <a:sym typeface="Consolas"/>
              </a:rPr>
              <a:t>04</a:t>
            </a:r>
            <a:r>
              <a:rPr lang="en">
                <a:solidFill>
                  <a:schemeClr val="lt1"/>
                </a:solidFill>
                <a:latin typeface="Consolas"/>
                <a:ea typeface="Consolas"/>
                <a:cs typeface="Consolas"/>
                <a:sym typeface="Consolas"/>
              </a:rPr>
              <a:t>      { </a:t>
            </a:r>
            <a:r>
              <a:rPr lang="en">
                <a:solidFill>
                  <a:srgbClr val="B6D7A8"/>
                </a:solidFill>
                <a:latin typeface="Consolas"/>
                <a:ea typeface="Consolas"/>
                <a:cs typeface="Consolas"/>
                <a:sym typeface="Consolas"/>
              </a:rPr>
              <a:t>"intent"</a:t>
            </a:r>
            <a:r>
              <a:rPr lang="en">
                <a:solidFill>
                  <a:schemeClr val="lt1"/>
                </a:solidFill>
                <a:latin typeface="Consolas"/>
                <a:ea typeface="Consolas"/>
                <a:cs typeface="Consolas"/>
                <a:sym typeface="Consolas"/>
              </a:rPr>
              <a:t>: </a:t>
            </a:r>
            <a:r>
              <a:rPr lang="en">
                <a:solidFill>
                  <a:srgbClr val="B6D7A8"/>
                </a:solidFill>
                <a:latin typeface="Consolas"/>
                <a:ea typeface="Consolas"/>
                <a:cs typeface="Consolas"/>
                <a:sym typeface="Consolas"/>
              </a:rPr>
              <a:t>"AMAZON.HelpIntent"</a:t>
            </a:r>
            <a:r>
              <a:rPr lang="en">
                <a:solidFill>
                  <a:schemeClr val="lt1"/>
                </a:solidFill>
                <a:latin typeface="Consolas"/>
                <a:ea typeface="Consolas"/>
                <a:cs typeface="Consolas"/>
                <a:sym typeface="Consolas"/>
              </a:rPr>
              <a:t> },</a:t>
            </a:r>
            <a:endParaRPr>
              <a:solidFill>
                <a:schemeClr val="lt1"/>
              </a:solidFill>
              <a:latin typeface="Consolas"/>
              <a:ea typeface="Consolas"/>
              <a:cs typeface="Consolas"/>
              <a:sym typeface="Consolas"/>
            </a:endParaRPr>
          </a:p>
          <a:p>
            <a:pPr indent="0" lvl="0" marL="0" rtl="0">
              <a:spcBef>
                <a:spcPts val="0"/>
              </a:spcBef>
              <a:spcAft>
                <a:spcPts val="0"/>
              </a:spcAft>
              <a:buNone/>
            </a:pPr>
            <a:r>
              <a:rPr lang="en">
                <a:solidFill>
                  <a:srgbClr val="F1C232"/>
                </a:solidFill>
                <a:latin typeface="Consolas"/>
                <a:ea typeface="Consolas"/>
                <a:cs typeface="Consolas"/>
                <a:sym typeface="Consolas"/>
              </a:rPr>
              <a:t>05</a:t>
            </a:r>
            <a:r>
              <a:rPr lang="en">
                <a:solidFill>
                  <a:schemeClr val="lt1"/>
                </a:solidFill>
                <a:latin typeface="Consolas"/>
                <a:ea typeface="Consolas"/>
                <a:cs typeface="Consolas"/>
                <a:sym typeface="Consolas"/>
              </a:rPr>
              <a:t>      { </a:t>
            </a:r>
            <a:r>
              <a:rPr lang="en">
                <a:solidFill>
                  <a:srgbClr val="B6D7A8"/>
                </a:solidFill>
                <a:latin typeface="Consolas"/>
                <a:ea typeface="Consolas"/>
                <a:cs typeface="Consolas"/>
                <a:sym typeface="Consolas"/>
              </a:rPr>
              <a:t>"intent"</a:t>
            </a:r>
            <a:r>
              <a:rPr lang="en">
                <a:solidFill>
                  <a:schemeClr val="lt1"/>
                </a:solidFill>
                <a:latin typeface="Consolas"/>
                <a:ea typeface="Consolas"/>
                <a:cs typeface="Consolas"/>
                <a:sym typeface="Consolas"/>
              </a:rPr>
              <a:t>: </a:t>
            </a:r>
            <a:r>
              <a:rPr lang="en">
                <a:solidFill>
                  <a:srgbClr val="B6D7A8"/>
                </a:solidFill>
                <a:latin typeface="Consolas"/>
                <a:ea typeface="Consolas"/>
                <a:cs typeface="Consolas"/>
                <a:sym typeface="Consolas"/>
              </a:rPr>
              <a:t>"AMAZON.StopIntent"</a:t>
            </a:r>
            <a:r>
              <a:rPr lang="en">
                <a:solidFill>
                  <a:schemeClr val="lt1"/>
                </a:solidFill>
                <a:latin typeface="Consolas"/>
                <a:ea typeface="Consolas"/>
                <a:cs typeface="Consolas"/>
                <a:sym typeface="Consolas"/>
              </a:rPr>
              <a:t> },</a:t>
            </a:r>
            <a:endParaRPr>
              <a:solidFill>
                <a:schemeClr val="lt1"/>
              </a:solidFill>
              <a:latin typeface="Consolas"/>
              <a:ea typeface="Consolas"/>
              <a:cs typeface="Consolas"/>
              <a:sym typeface="Consolas"/>
            </a:endParaRPr>
          </a:p>
          <a:p>
            <a:pPr indent="0" lvl="0" marL="0" rtl="0">
              <a:spcBef>
                <a:spcPts val="0"/>
              </a:spcBef>
              <a:spcAft>
                <a:spcPts val="0"/>
              </a:spcAft>
              <a:buNone/>
            </a:pPr>
            <a:r>
              <a:rPr lang="en">
                <a:solidFill>
                  <a:srgbClr val="F1C232"/>
                </a:solidFill>
                <a:latin typeface="Consolas"/>
                <a:ea typeface="Consolas"/>
                <a:cs typeface="Consolas"/>
                <a:sym typeface="Consolas"/>
              </a:rPr>
              <a:t>06</a:t>
            </a:r>
            <a:r>
              <a:rPr lang="en">
                <a:solidFill>
                  <a:schemeClr val="lt1"/>
                </a:solidFill>
                <a:latin typeface="Consolas"/>
                <a:ea typeface="Consolas"/>
                <a:cs typeface="Consolas"/>
                <a:sym typeface="Consolas"/>
              </a:rPr>
              <a:t>      { </a:t>
            </a:r>
            <a:r>
              <a:rPr lang="en">
                <a:solidFill>
                  <a:srgbClr val="B6D7A8"/>
                </a:solidFill>
                <a:latin typeface="Consolas"/>
                <a:ea typeface="Consolas"/>
                <a:cs typeface="Consolas"/>
                <a:sym typeface="Consolas"/>
              </a:rPr>
              <a:t>"intent"</a:t>
            </a:r>
            <a:r>
              <a:rPr lang="en">
                <a:solidFill>
                  <a:schemeClr val="lt1"/>
                </a:solidFill>
                <a:latin typeface="Consolas"/>
                <a:ea typeface="Consolas"/>
                <a:cs typeface="Consolas"/>
                <a:sym typeface="Consolas"/>
              </a:rPr>
              <a:t>: </a:t>
            </a:r>
            <a:r>
              <a:rPr lang="en">
                <a:solidFill>
                  <a:srgbClr val="B6D7A8"/>
                </a:solidFill>
                <a:latin typeface="Consolas"/>
                <a:ea typeface="Consolas"/>
                <a:cs typeface="Consolas"/>
                <a:sym typeface="Consolas"/>
              </a:rPr>
              <a:t>"AMAZON.CancelIntent"</a:t>
            </a:r>
            <a:r>
              <a:rPr lang="en">
                <a:solidFill>
                  <a:schemeClr val="lt1"/>
                </a:solidFill>
                <a:latin typeface="Consolas"/>
                <a:ea typeface="Consolas"/>
                <a:cs typeface="Consolas"/>
                <a:sym typeface="Consolas"/>
              </a:rPr>
              <a:t> }</a:t>
            </a:r>
            <a:endParaRPr>
              <a:solidFill>
                <a:schemeClr val="lt1"/>
              </a:solidFill>
              <a:latin typeface="Consolas"/>
              <a:ea typeface="Consolas"/>
              <a:cs typeface="Consolas"/>
              <a:sym typeface="Consolas"/>
            </a:endParaRPr>
          </a:p>
          <a:p>
            <a:pPr indent="0" lvl="0" marL="0" rtl="0">
              <a:spcBef>
                <a:spcPts val="0"/>
              </a:spcBef>
              <a:spcAft>
                <a:spcPts val="0"/>
              </a:spcAft>
              <a:buNone/>
            </a:pPr>
            <a:r>
              <a:rPr lang="en">
                <a:solidFill>
                  <a:srgbClr val="F1C232"/>
                </a:solidFill>
                <a:latin typeface="Consolas"/>
                <a:ea typeface="Consolas"/>
                <a:cs typeface="Consolas"/>
                <a:sym typeface="Consolas"/>
              </a:rPr>
              <a:t>07</a:t>
            </a:r>
            <a:r>
              <a:rPr lang="en">
                <a:solidFill>
                  <a:schemeClr val="lt1"/>
                </a:solidFill>
                <a:latin typeface="Consolas"/>
                <a:ea typeface="Consolas"/>
                <a:cs typeface="Consolas"/>
                <a:sym typeface="Consolas"/>
              </a:rPr>
              <a:t>    ]</a:t>
            </a:r>
            <a:endParaRPr>
              <a:solidFill>
                <a:schemeClr val="lt1"/>
              </a:solidFill>
              <a:latin typeface="Consolas"/>
              <a:ea typeface="Consolas"/>
              <a:cs typeface="Consolas"/>
              <a:sym typeface="Consolas"/>
            </a:endParaRPr>
          </a:p>
          <a:p>
            <a:pPr indent="0" lvl="0" marL="0" rtl="0">
              <a:spcBef>
                <a:spcPts val="0"/>
              </a:spcBef>
              <a:spcAft>
                <a:spcPts val="0"/>
              </a:spcAft>
              <a:buNone/>
            </a:pPr>
            <a:r>
              <a:rPr lang="en">
                <a:solidFill>
                  <a:srgbClr val="F1C232"/>
                </a:solidFill>
                <a:latin typeface="Consolas"/>
                <a:ea typeface="Consolas"/>
                <a:cs typeface="Consolas"/>
                <a:sym typeface="Consolas"/>
              </a:rPr>
              <a:t>08</a:t>
            </a:r>
            <a:r>
              <a:rPr lang="en">
                <a:solidFill>
                  <a:schemeClr val="lt1"/>
                </a:solidFill>
                <a:latin typeface="Consolas"/>
                <a:ea typeface="Consolas"/>
                <a:cs typeface="Consolas"/>
                <a:sym typeface="Consolas"/>
              </a:rPr>
              <a:t>  }</a:t>
            </a:r>
            <a:endParaRPr>
              <a:solidFill>
                <a:schemeClr val="lt1"/>
              </a:solidFill>
              <a:latin typeface="Consolas"/>
              <a:ea typeface="Consolas"/>
              <a:cs typeface="Consolas"/>
              <a:sym typeface="Consolas"/>
            </a:endParaRPr>
          </a:p>
          <a:p>
            <a:pPr indent="0" lvl="0" marL="0" rtl="0">
              <a:spcBef>
                <a:spcPts val="0"/>
              </a:spcBef>
              <a:spcAft>
                <a:spcPts val="0"/>
              </a:spcAft>
              <a:buNone/>
            </a:pPr>
            <a:r>
              <a:t/>
            </a:r>
            <a:endParaRPr>
              <a:solidFill>
                <a:srgbClr val="F1C232"/>
              </a:solidFill>
              <a:latin typeface="Consolas"/>
              <a:ea typeface="Consolas"/>
              <a:cs typeface="Consolas"/>
              <a:sym typeface="Consolas"/>
            </a:endParaRPr>
          </a:p>
        </p:txBody>
      </p:sp>
      <p:sp>
        <p:nvSpPr>
          <p:cNvPr id="238" name="Shape 238"/>
          <p:cNvSpPr txBox="1"/>
          <p:nvPr/>
        </p:nvSpPr>
        <p:spPr>
          <a:xfrm>
            <a:off x="930575" y="5539497"/>
            <a:ext cx="7461000" cy="1005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i="1" lang="en" sz="2400">
                <a:solidFill>
                  <a:schemeClr val="dk1"/>
                </a:solidFill>
                <a:latin typeface="Open Sans"/>
                <a:ea typeface="Open Sans"/>
                <a:cs typeface="Open Sans"/>
                <a:sym typeface="Open Sans"/>
              </a:rPr>
              <a:t>“Tell me a Fact about MLH”            </a:t>
            </a:r>
            <a:r>
              <a:rPr lang="en" sz="2400">
                <a:solidFill>
                  <a:schemeClr val="dk1"/>
                </a:solidFill>
                <a:latin typeface="Consolas"/>
                <a:ea typeface="Consolas"/>
                <a:cs typeface="Consolas"/>
                <a:sym typeface="Consolas"/>
              </a:rPr>
              <a:t>GetNewFactIntent</a:t>
            </a:r>
            <a:endParaRPr sz="2400">
              <a:solidFill>
                <a:schemeClr val="dk1"/>
              </a:solidFill>
              <a:latin typeface="Consolas"/>
              <a:ea typeface="Consolas"/>
              <a:cs typeface="Consolas"/>
              <a:sym typeface="Consolas"/>
            </a:endParaRPr>
          </a:p>
        </p:txBody>
      </p:sp>
      <p:cxnSp>
        <p:nvCxnSpPr>
          <p:cNvPr id="239" name="Shape 239"/>
          <p:cNvCxnSpPr/>
          <p:nvPr/>
        </p:nvCxnSpPr>
        <p:spPr>
          <a:xfrm>
            <a:off x="4804225" y="6070875"/>
            <a:ext cx="687600" cy="0"/>
          </a:xfrm>
          <a:prstGeom prst="straightConnector1">
            <a:avLst/>
          </a:prstGeom>
          <a:noFill/>
          <a:ln cap="flat" cmpd="sng" w="38100">
            <a:solidFill>
              <a:schemeClr val="dk2"/>
            </a:solidFill>
            <a:prstDash val="solid"/>
            <a:round/>
            <a:headEnd len="med" w="med" type="none"/>
            <a:tailEnd len="med" w="med" type="triangle"/>
          </a:ln>
        </p:spPr>
      </p:cxn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3" name="Shape 243"/>
        <p:cNvGrpSpPr/>
        <p:nvPr/>
      </p:nvGrpSpPr>
      <p:grpSpPr>
        <a:xfrm>
          <a:off x="0" y="0"/>
          <a:ext cx="0" cy="0"/>
          <a:chOff x="0" y="0"/>
          <a:chExt cx="0" cy="0"/>
        </a:xfrm>
      </p:grpSpPr>
      <p:pic>
        <p:nvPicPr>
          <p:cNvPr id="244" name="Shape 244"/>
          <p:cNvPicPr preferRelativeResize="0"/>
          <p:nvPr/>
        </p:nvPicPr>
        <p:blipFill>
          <a:blip r:embed="rId3">
            <a:alphaModFix/>
          </a:blip>
          <a:stretch>
            <a:fillRect/>
          </a:stretch>
        </p:blipFill>
        <p:spPr>
          <a:xfrm>
            <a:off x="1470725" y="3856575"/>
            <a:ext cx="390525" cy="2286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8" name="Shape 248"/>
        <p:cNvGrpSpPr/>
        <p:nvPr/>
      </p:nvGrpSpPr>
      <p:grpSpPr>
        <a:xfrm>
          <a:off x="0" y="0"/>
          <a:ext cx="0" cy="0"/>
          <a:chOff x="0" y="0"/>
          <a:chExt cx="0" cy="0"/>
        </a:xfrm>
      </p:grpSpPr>
      <p:sp>
        <p:nvSpPr>
          <p:cNvPr id="249" name="Shape 249"/>
          <p:cNvSpPr txBox="1"/>
          <p:nvPr>
            <p:ph type="title"/>
          </p:nvPr>
        </p:nvSpPr>
        <p:spPr>
          <a:xfrm>
            <a:off x="900875" y="647750"/>
            <a:ext cx="7340100" cy="11451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
              <a:t>Demo: About MLH Skill</a:t>
            </a:r>
            <a:endParaRPr/>
          </a:p>
        </p:txBody>
      </p:sp>
      <p:sp>
        <p:nvSpPr>
          <p:cNvPr id="250" name="Shape 250"/>
          <p:cNvSpPr txBox="1"/>
          <p:nvPr/>
        </p:nvSpPr>
        <p:spPr>
          <a:xfrm>
            <a:off x="188675" y="1901175"/>
            <a:ext cx="4657200" cy="669300"/>
          </a:xfrm>
          <a:prstGeom prst="rect">
            <a:avLst/>
          </a:prstGeom>
          <a:noFill/>
          <a:ln>
            <a:noFill/>
          </a:ln>
        </p:spPr>
        <p:txBody>
          <a:bodyPr anchorCtr="0" anchor="t" bIns="91425" lIns="91425" spcFirstLastPara="1" rIns="91425" wrap="square" tIns="91425">
            <a:noAutofit/>
          </a:bodyPr>
          <a:lstStyle/>
          <a:p>
            <a:pPr indent="0" lvl="0" marL="0" rtl="0">
              <a:lnSpc>
                <a:spcPct val="115000"/>
              </a:lnSpc>
              <a:spcBef>
                <a:spcPts val="0"/>
              </a:spcBef>
              <a:spcAft>
                <a:spcPts val="0"/>
              </a:spcAft>
              <a:buNone/>
            </a:pPr>
            <a:r>
              <a:rPr lang="en" sz="2400">
                <a:solidFill>
                  <a:schemeClr val="dk1"/>
                </a:solidFill>
                <a:latin typeface="Open Sans"/>
                <a:ea typeface="Open Sans"/>
                <a:cs typeface="Open Sans"/>
                <a:sym typeface="Open Sans"/>
              </a:rPr>
              <a:t>Ask your Alexa:</a:t>
            </a:r>
            <a:endParaRPr sz="2400">
              <a:solidFill>
                <a:schemeClr val="dk1"/>
              </a:solidFill>
              <a:latin typeface="Open Sans"/>
              <a:ea typeface="Open Sans"/>
              <a:cs typeface="Open Sans"/>
              <a:sym typeface="Open Sans"/>
            </a:endParaRPr>
          </a:p>
        </p:txBody>
      </p:sp>
      <p:pic>
        <p:nvPicPr>
          <p:cNvPr id="251" name="Shape 251"/>
          <p:cNvPicPr preferRelativeResize="0"/>
          <p:nvPr/>
        </p:nvPicPr>
        <p:blipFill>
          <a:blip r:embed="rId3">
            <a:alphaModFix/>
          </a:blip>
          <a:stretch>
            <a:fillRect/>
          </a:stretch>
        </p:blipFill>
        <p:spPr>
          <a:xfrm>
            <a:off x="4671662" y="1839851"/>
            <a:ext cx="4472326" cy="3558427"/>
          </a:xfrm>
          <a:prstGeom prst="rect">
            <a:avLst/>
          </a:prstGeom>
          <a:noFill/>
          <a:ln>
            <a:noFill/>
          </a:ln>
        </p:spPr>
      </p:pic>
      <p:pic>
        <p:nvPicPr>
          <p:cNvPr id="252" name="Shape 252"/>
          <p:cNvPicPr preferRelativeResize="0"/>
          <p:nvPr/>
        </p:nvPicPr>
        <p:blipFill>
          <a:blip r:embed="rId4">
            <a:alphaModFix/>
          </a:blip>
          <a:stretch>
            <a:fillRect/>
          </a:stretch>
        </p:blipFill>
        <p:spPr>
          <a:xfrm>
            <a:off x="7096297" y="5445299"/>
            <a:ext cx="1564496" cy="786476"/>
          </a:xfrm>
          <a:prstGeom prst="rect">
            <a:avLst/>
          </a:prstGeom>
          <a:noFill/>
          <a:ln>
            <a:noFill/>
          </a:ln>
        </p:spPr>
      </p:pic>
      <p:pic>
        <p:nvPicPr>
          <p:cNvPr id="253" name="Shape 253"/>
          <p:cNvPicPr preferRelativeResize="0"/>
          <p:nvPr/>
        </p:nvPicPr>
        <p:blipFill>
          <a:blip r:embed="rId5">
            <a:alphaModFix/>
          </a:blip>
          <a:stretch>
            <a:fillRect/>
          </a:stretch>
        </p:blipFill>
        <p:spPr>
          <a:xfrm>
            <a:off x="8240975" y="3098038"/>
            <a:ext cx="1352550" cy="3209925"/>
          </a:xfrm>
          <a:prstGeom prst="rect">
            <a:avLst/>
          </a:prstGeom>
          <a:noFill/>
          <a:ln>
            <a:noFill/>
          </a:ln>
        </p:spPr>
      </p:pic>
      <p:sp>
        <p:nvSpPr>
          <p:cNvPr id="254" name="Shape 254"/>
          <p:cNvSpPr txBox="1"/>
          <p:nvPr/>
        </p:nvSpPr>
        <p:spPr>
          <a:xfrm>
            <a:off x="188675" y="2570475"/>
            <a:ext cx="4583700" cy="23700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i="1" lang="en" sz="2400">
                <a:solidFill>
                  <a:schemeClr val="dk1"/>
                </a:solidFill>
                <a:latin typeface="Open Sans"/>
                <a:ea typeface="Open Sans"/>
                <a:cs typeface="Open Sans"/>
                <a:sym typeface="Open Sans"/>
              </a:rPr>
              <a:t>“Alexa, open MLH Facts.”</a:t>
            </a:r>
            <a:br>
              <a:rPr i="1" lang="en" sz="2400">
                <a:solidFill>
                  <a:schemeClr val="dk1"/>
                </a:solidFill>
                <a:latin typeface="Open Sans"/>
                <a:ea typeface="Open Sans"/>
                <a:cs typeface="Open Sans"/>
                <a:sym typeface="Open Sans"/>
              </a:rPr>
            </a:br>
            <a:endParaRPr i="1" sz="2400">
              <a:solidFill>
                <a:schemeClr val="dk1"/>
              </a:solidFill>
              <a:latin typeface="Open Sans"/>
              <a:ea typeface="Open Sans"/>
              <a:cs typeface="Open Sans"/>
              <a:sym typeface="Open Sans"/>
            </a:endParaRPr>
          </a:p>
          <a:p>
            <a:pPr indent="0" lvl="0" marL="0" rtl="0" algn="ctr">
              <a:lnSpc>
                <a:spcPct val="115000"/>
              </a:lnSpc>
              <a:spcBef>
                <a:spcPts val="0"/>
              </a:spcBef>
              <a:spcAft>
                <a:spcPts val="0"/>
              </a:spcAft>
              <a:buNone/>
            </a:pPr>
            <a:r>
              <a:rPr i="1" lang="en" sz="2400">
                <a:solidFill>
                  <a:schemeClr val="dk1"/>
                </a:solidFill>
                <a:latin typeface="Open Sans"/>
                <a:ea typeface="Open Sans"/>
                <a:cs typeface="Open Sans"/>
                <a:sym typeface="Open Sans"/>
              </a:rPr>
              <a:t>“Alexa, ask MLH Facts for a fact.”</a:t>
            </a:r>
            <a:endParaRPr/>
          </a:p>
        </p:txBody>
      </p:sp>
      <p:sp>
        <p:nvSpPr>
          <p:cNvPr id="255" name="Shape 255"/>
          <p:cNvSpPr txBox="1"/>
          <p:nvPr/>
        </p:nvSpPr>
        <p:spPr>
          <a:xfrm>
            <a:off x="188675" y="5348733"/>
            <a:ext cx="6234900" cy="986100"/>
          </a:xfrm>
          <a:prstGeom prst="rect">
            <a:avLst/>
          </a:prstGeom>
          <a:noFill/>
          <a:ln>
            <a:noFill/>
          </a:ln>
        </p:spPr>
        <p:txBody>
          <a:bodyPr anchorCtr="0" anchor="t" bIns="91425" lIns="91425" spcFirstLastPara="1" rIns="91425" wrap="square" tIns="91425">
            <a:noAutofit/>
          </a:bodyPr>
          <a:lstStyle/>
          <a:p>
            <a:pPr indent="0" lvl="0" marL="0" rtl="0">
              <a:lnSpc>
                <a:spcPct val="115000"/>
              </a:lnSpc>
              <a:spcBef>
                <a:spcPts val="0"/>
              </a:spcBef>
              <a:spcAft>
                <a:spcPts val="0"/>
              </a:spcAft>
              <a:buNone/>
            </a:pPr>
            <a:r>
              <a:rPr lang="en" sz="2400">
                <a:solidFill>
                  <a:schemeClr val="dk1"/>
                </a:solidFill>
                <a:latin typeface="Open Sans"/>
                <a:ea typeface="Open Sans"/>
                <a:cs typeface="Open Sans"/>
                <a:sym typeface="Open Sans"/>
              </a:rPr>
              <a:t>Don’t have an Alexa device?</a:t>
            </a:r>
            <a:endParaRPr sz="2400">
              <a:solidFill>
                <a:schemeClr val="dk1"/>
              </a:solidFill>
              <a:latin typeface="Open Sans"/>
              <a:ea typeface="Open Sans"/>
              <a:cs typeface="Open Sans"/>
              <a:sym typeface="Open Sans"/>
            </a:endParaRPr>
          </a:p>
          <a:p>
            <a:pPr indent="0" lvl="0" marL="0" rtl="0">
              <a:lnSpc>
                <a:spcPct val="115000"/>
              </a:lnSpc>
              <a:spcBef>
                <a:spcPts val="0"/>
              </a:spcBef>
              <a:spcAft>
                <a:spcPts val="0"/>
              </a:spcAft>
              <a:buNone/>
            </a:pPr>
            <a:r>
              <a:rPr lang="en" sz="2400">
                <a:solidFill>
                  <a:schemeClr val="dk1"/>
                </a:solidFill>
                <a:latin typeface="Open Sans"/>
                <a:ea typeface="Open Sans"/>
                <a:cs typeface="Open Sans"/>
                <a:sym typeface="Open Sans"/>
              </a:rPr>
              <a:t>Head to: </a:t>
            </a:r>
            <a:r>
              <a:rPr b="1" lang="en" sz="2400">
                <a:solidFill>
                  <a:srgbClr val="5EA5E5"/>
                </a:solidFill>
                <a:latin typeface="Open Sans"/>
                <a:ea typeface="Open Sans"/>
                <a:cs typeface="Open Sans"/>
                <a:sym typeface="Open Sans"/>
              </a:rPr>
              <a:t>echosim.io</a:t>
            </a:r>
            <a:endParaRPr b="1" sz="2400">
              <a:solidFill>
                <a:srgbClr val="5EA5E5"/>
              </a:solidFill>
              <a:latin typeface="Open Sans"/>
              <a:ea typeface="Open Sans"/>
              <a:cs typeface="Open Sans"/>
              <a:sym typeface="Open Sans"/>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9" name="Shape 259"/>
        <p:cNvGrpSpPr/>
        <p:nvPr/>
      </p:nvGrpSpPr>
      <p:grpSpPr>
        <a:xfrm>
          <a:off x="0" y="0"/>
          <a:ext cx="0" cy="0"/>
          <a:chOff x="0" y="0"/>
          <a:chExt cx="0" cy="0"/>
        </a:xfrm>
      </p:grpSpPr>
      <p:sp>
        <p:nvSpPr>
          <p:cNvPr id="260" name="Shape 260"/>
          <p:cNvSpPr txBox="1"/>
          <p:nvPr>
            <p:ph type="title"/>
          </p:nvPr>
        </p:nvSpPr>
        <p:spPr>
          <a:xfrm>
            <a:off x="391800" y="550625"/>
            <a:ext cx="8360400" cy="11451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
              <a:t>Steps to Build Your Skill:</a:t>
            </a:r>
            <a:endParaRPr/>
          </a:p>
        </p:txBody>
      </p:sp>
      <p:sp>
        <p:nvSpPr>
          <p:cNvPr id="261" name="Shape 261"/>
          <p:cNvSpPr txBox="1"/>
          <p:nvPr>
            <p:ph idx="1" type="body"/>
          </p:nvPr>
        </p:nvSpPr>
        <p:spPr>
          <a:xfrm>
            <a:off x="342750" y="1695725"/>
            <a:ext cx="8458500" cy="3996900"/>
          </a:xfrm>
          <a:prstGeom prst="rect">
            <a:avLst/>
          </a:prstGeom>
        </p:spPr>
        <p:txBody>
          <a:bodyPr anchorCtr="0" anchor="t" bIns="91425" lIns="91425" spcFirstLastPara="1" rIns="91425" wrap="square" tIns="91425">
            <a:noAutofit/>
          </a:bodyPr>
          <a:lstStyle/>
          <a:p>
            <a:pPr indent="0" lvl="0" marL="0" rtl="0">
              <a:lnSpc>
                <a:spcPct val="150000"/>
              </a:lnSpc>
              <a:spcBef>
                <a:spcPts val="0"/>
              </a:spcBef>
              <a:spcAft>
                <a:spcPts val="0"/>
              </a:spcAft>
              <a:buNone/>
            </a:pPr>
            <a:r>
              <a:rPr lang="en" sz="2400"/>
              <a:t>To build your first skill, we’ll complete the following steps:</a:t>
            </a:r>
            <a:endParaRPr sz="2400"/>
          </a:p>
          <a:p>
            <a:pPr indent="0" lvl="0" marL="0" rtl="0">
              <a:lnSpc>
                <a:spcPct val="150000"/>
              </a:lnSpc>
              <a:spcBef>
                <a:spcPts val="0"/>
              </a:spcBef>
              <a:spcAft>
                <a:spcPts val="0"/>
              </a:spcAft>
              <a:buNone/>
            </a:pPr>
            <a:r>
              <a:t/>
            </a:r>
            <a:endParaRPr sz="2400"/>
          </a:p>
          <a:p>
            <a:pPr indent="-381000" lvl="0" marL="914400" rtl="0">
              <a:lnSpc>
                <a:spcPct val="150000"/>
              </a:lnSpc>
              <a:spcBef>
                <a:spcPts val="0"/>
              </a:spcBef>
              <a:spcAft>
                <a:spcPts val="0"/>
              </a:spcAft>
              <a:buSzPts val="2400"/>
              <a:buAutoNum type="arabicPeriod"/>
            </a:pPr>
            <a:r>
              <a:rPr lang="en" sz="2400"/>
              <a:t>Write your skill code as an AWS Lambda function</a:t>
            </a:r>
            <a:endParaRPr sz="2400"/>
          </a:p>
          <a:p>
            <a:pPr indent="-381000" lvl="0" marL="914400" rtl="0">
              <a:lnSpc>
                <a:spcPct val="150000"/>
              </a:lnSpc>
              <a:spcBef>
                <a:spcPts val="0"/>
              </a:spcBef>
              <a:spcAft>
                <a:spcPts val="0"/>
              </a:spcAft>
              <a:buSzPts val="2400"/>
              <a:buAutoNum type="arabicPeriod"/>
            </a:pPr>
            <a:r>
              <a:rPr lang="en" sz="2400">
                <a:solidFill>
                  <a:schemeClr val="dk1"/>
                </a:solidFill>
              </a:rPr>
              <a:t>Create an Alexa Skill in the Developer Portal</a:t>
            </a:r>
            <a:endParaRPr sz="2400"/>
          </a:p>
          <a:p>
            <a:pPr indent="-381000" lvl="0" marL="914400" rtl="0">
              <a:lnSpc>
                <a:spcPct val="150000"/>
              </a:lnSpc>
              <a:spcBef>
                <a:spcPts val="0"/>
              </a:spcBef>
              <a:spcAft>
                <a:spcPts val="0"/>
              </a:spcAft>
              <a:buSzPts val="2400"/>
              <a:buAutoNum type="arabicPeriod"/>
            </a:pPr>
            <a:r>
              <a:rPr lang="en" sz="2400"/>
              <a:t>Connect Your Lambda Function to Your Skill</a:t>
            </a:r>
            <a:endParaRPr sz="2400"/>
          </a:p>
          <a:p>
            <a:pPr indent="-381000" lvl="0" marL="914400" rtl="0">
              <a:lnSpc>
                <a:spcPct val="150000"/>
              </a:lnSpc>
              <a:spcBef>
                <a:spcPts val="0"/>
              </a:spcBef>
              <a:spcAft>
                <a:spcPts val="0"/>
              </a:spcAft>
              <a:buSzPts val="2400"/>
              <a:buAutoNum type="arabicPeriod"/>
            </a:pPr>
            <a:r>
              <a:rPr lang="en" sz="2400"/>
              <a:t>Test your Skill</a:t>
            </a:r>
            <a:endParaRPr sz="2400"/>
          </a:p>
          <a:p>
            <a:pPr indent="-381000" lvl="0" marL="914400" rtl="0">
              <a:lnSpc>
                <a:spcPct val="150000"/>
              </a:lnSpc>
              <a:spcBef>
                <a:spcPts val="0"/>
              </a:spcBef>
              <a:spcAft>
                <a:spcPts val="0"/>
              </a:spcAft>
              <a:buSzPts val="2400"/>
              <a:buAutoNum type="arabicPeriod"/>
            </a:pPr>
            <a:r>
              <a:rPr lang="en" sz="2400"/>
              <a:t>Publish Your Skill</a:t>
            </a:r>
            <a:endParaRPr sz="2400"/>
          </a:p>
          <a:p>
            <a:pPr indent="0" lvl="0" marL="0" rtl="0">
              <a:lnSpc>
                <a:spcPct val="150000"/>
              </a:lnSpc>
              <a:spcBef>
                <a:spcPts val="0"/>
              </a:spcBef>
              <a:spcAft>
                <a:spcPts val="0"/>
              </a:spcAft>
              <a:buNone/>
            </a:pPr>
            <a:r>
              <a:t/>
            </a:r>
            <a:endParaRPr sz="24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5" name="Shape 265"/>
        <p:cNvGrpSpPr/>
        <p:nvPr/>
      </p:nvGrpSpPr>
      <p:grpSpPr>
        <a:xfrm>
          <a:off x="0" y="0"/>
          <a:ext cx="0" cy="0"/>
          <a:chOff x="0" y="0"/>
          <a:chExt cx="0" cy="0"/>
        </a:xfrm>
      </p:grpSpPr>
      <p:pic>
        <p:nvPicPr>
          <p:cNvPr id="266" name="Shape 266"/>
          <p:cNvPicPr preferRelativeResize="0"/>
          <p:nvPr/>
        </p:nvPicPr>
        <p:blipFill>
          <a:blip r:embed="rId3">
            <a:alphaModFix/>
          </a:blip>
          <a:stretch>
            <a:fillRect/>
          </a:stretch>
        </p:blipFill>
        <p:spPr>
          <a:xfrm>
            <a:off x="555250" y="2571725"/>
            <a:ext cx="4803726" cy="4131551"/>
          </a:xfrm>
          <a:prstGeom prst="rect">
            <a:avLst/>
          </a:prstGeom>
          <a:noFill/>
          <a:ln>
            <a:noFill/>
          </a:ln>
        </p:spPr>
      </p:pic>
      <p:sp>
        <p:nvSpPr>
          <p:cNvPr id="267" name="Shape 267"/>
          <p:cNvSpPr txBox="1"/>
          <p:nvPr>
            <p:ph type="title"/>
          </p:nvPr>
        </p:nvSpPr>
        <p:spPr>
          <a:xfrm>
            <a:off x="220825" y="647750"/>
            <a:ext cx="8820900" cy="8244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 sz="3000"/>
              <a:t>Sign into the AWS Console.</a:t>
            </a:r>
            <a:endParaRPr sz="3000"/>
          </a:p>
        </p:txBody>
      </p:sp>
      <p:sp>
        <p:nvSpPr>
          <p:cNvPr id="268" name="Shape 268"/>
          <p:cNvSpPr txBox="1"/>
          <p:nvPr/>
        </p:nvSpPr>
        <p:spPr>
          <a:xfrm>
            <a:off x="0" y="1472150"/>
            <a:ext cx="9306900" cy="1005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2400">
                <a:solidFill>
                  <a:schemeClr val="dk1"/>
                </a:solidFill>
                <a:latin typeface="Open Sans"/>
                <a:ea typeface="Open Sans"/>
                <a:cs typeface="Open Sans"/>
                <a:sym typeface="Open Sans"/>
              </a:rPr>
              <a:t>Navigate to: </a:t>
            </a:r>
            <a:endParaRPr sz="2400">
              <a:solidFill>
                <a:schemeClr val="dk1"/>
              </a:solidFill>
              <a:latin typeface="Open Sans"/>
              <a:ea typeface="Open Sans"/>
              <a:cs typeface="Open Sans"/>
              <a:sym typeface="Open Sans"/>
            </a:endParaRPr>
          </a:p>
          <a:p>
            <a:pPr indent="0" lvl="0" marL="0" rtl="0" algn="ctr">
              <a:lnSpc>
                <a:spcPct val="115000"/>
              </a:lnSpc>
              <a:spcBef>
                <a:spcPts val="0"/>
              </a:spcBef>
              <a:spcAft>
                <a:spcPts val="0"/>
              </a:spcAft>
              <a:buNone/>
            </a:pPr>
            <a:r>
              <a:rPr b="1" lang="en" sz="2400">
                <a:solidFill>
                  <a:srgbClr val="5EA5E5"/>
                </a:solidFill>
                <a:latin typeface="Open Sans"/>
                <a:ea typeface="Open Sans"/>
                <a:cs typeface="Open Sans"/>
                <a:sym typeface="Open Sans"/>
              </a:rPr>
              <a:t>mlhlocal.host/alexa-aws</a:t>
            </a:r>
            <a:endParaRPr b="1" sz="2400">
              <a:solidFill>
                <a:schemeClr val="dk1"/>
              </a:solidFill>
              <a:latin typeface="Open Sans"/>
              <a:ea typeface="Open Sans"/>
              <a:cs typeface="Open Sans"/>
              <a:sym typeface="Open Sans"/>
            </a:endParaRPr>
          </a:p>
        </p:txBody>
      </p:sp>
      <p:sp>
        <p:nvSpPr>
          <p:cNvPr id="269" name="Shape 269"/>
          <p:cNvSpPr txBox="1"/>
          <p:nvPr/>
        </p:nvSpPr>
        <p:spPr>
          <a:xfrm>
            <a:off x="5614275" y="3078475"/>
            <a:ext cx="2813400" cy="1970100"/>
          </a:xfrm>
          <a:prstGeom prst="rect">
            <a:avLst/>
          </a:prstGeom>
          <a:noFill/>
          <a:ln>
            <a:noFill/>
          </a:ln>
        </p:spPr>
        <p:txBody>
          <a:bodyPr anchorCtr="0" anchor="ctr" bIns="91425" lIns="91425" spcFirstLastPara="1" rIns="91425" wrap="square" tIns="91425">
            <a:noAutofit/>
          </a:bodyPr>
          <a:lstStyle/>
          <a:p>
            <a:pPr indent="0" lvl="0" marL="0" rtl="0">
              <a:lnSpc>
                <a:spcPct val="115000"/>
              </a:lnSpc>
              <a:spcBef>
                <a:spcPts val="0"/>
              </a:spcBef>
              <a:spcAft>
                <a:spcPts val="0"/>
              </a:spcAft>
              <a:buNone/>
            </a:pPr>
            <a:r>
              <a:rPr lang="en" sz="2400">
                <a:solidFill>
                  <a:schemeClr val="dk1"/>
                </a:solidFill>
                <a:latin typeface="Open Sans"/>
                <a:ea typeface="Open Sans"/>
                <a:cs typeface="Open Sans"/>
                <a:sym typeface="Open Sans"/>
              </a:rPr>
              <a:t>Click on “Sign in to Console” to get started.</a:t>
            </a:r>
            <a:endParaRPr sz="2400">
              <a:solidFill>
                <a:schemeClr val="dk1"/>
              </a:solidFill>
              <a:latin typeface="Open Sans"/>
              <a:ea typeface="Open Sans"/>
              <a:cs typeface="Open Sans"/>
              <a:sym typeface="Open Sans"/>
            </a:endParaRPr>
          </a:p>
        </p:txBody>
      </p:sp>
      <p:sp>
        <p:nvSpPr>
          <p:cNvPr id="270" name="Shape 270"/>
          <p:cNvSpPr/>
          <p:nvPr/>
        </p:nvSpPr>
        <p:spPr>
          <a:xfrm>
            <a:off x="3958650" y="2823013"/>
            <a:ext cx="1226700" cy="760500"/>
          </a:xfrm>
          <a:prstGeom prst="ellipse">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71" name="Shape 271"/>
          <p:cNvSpPr txBox="1"/>
          <p:nvPr/>
        </p:nvSpPr>
        <p:spPr>
          <a:xfrm>
            <a:off x="5193225" y="2902075"/>
            <a:ext cx="3655500" cy="474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2400">
                <a:solidFill>
                  <a:srgbClr val="5EA5E5"/>
                </a:solidFill>
                <a:latin typeface="Open Sans"/>
                <a:ea typeface="Open Sans"/>
                <a:cs typeface="Open Sans"/>
                <a:sym typeface="Open Sans"/>
              </a:rPr>
              <a:t>Instructions</a:t>
            </a:r>
            <a:endParaRPr sz="2400">
              <a:solidFill>
                <a:schemeClr val="dk1"/>
              </a:solidFill>
              <a:latin typeface="Open Sans"/>
              <a:ea typeface="Open Sans"/>
              <a:cs typeface="Open Sans"/>
              <a:sym typeface="Open Sans"/>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5" name="Shape 275"/>
        <p:cNvGrpSpPr/>
        <p:nvPr/>
      </p:nvGrpSpPr>
      <p:grpSpPr>
        <a:xfrm>
          <a:off x="0" y="0"/>
          <a:ext cx="0" cy="0"/>
          <a:chOff x="0" y="0"/>
          <a:chExt cx="0" cy="0"/>
        </a:xfrm>
      </p:grpSpPr>
      <p:sp>
        <p:nvSpPr>
          <p:cNvPr id="276" name="Shape 276"/>
          <p:cNvSpPr txBox="1"/>
          <p:nvPr>
            <p:ph type="title"/>
          </p:nvPr>
        </p:nvSpPr>
        <p:spPr>
          <a:xfrm>
            <a:off x="220825" y="647750"/>
            <a:ext cx="8820900" cy="8244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 sz="3000"/>
              <a:t>Navigate to the Lambda Manager.</a:t>
            </a:r>
            <a:endParaRPr sz="3000"/>
          </a:p>
        </p:txBody>
      </p:sp>
      <p:pic>
        <p:nvPicPr>
          <p:cNvPr id="277" name="Shape 277"/>
          <p:cNvPicPr preferRelativeResize="0"/>
          <p:nvPr/>
        </p:nvPicPr>
        <p:blipFill>
          <a:blip r:embed="rId3">
            <a:alphaModFix/>
          </a:blip>
          <a:stretch>
            <a:fillRect/>
          </a:stretch>
        </p:blipFill>
        <p:spPr>
          <a:xfrm>
            <a:off x="1754600" y="2585850"/>
            <a:ext cx="5634777" cy="4075151"/>
          </a:xfrm>
          <a:prstGeom prst="rect">
            <a:avLst/>
          </a:prstGeom>
          <a:noFill/>
          <a:ln cap="flat" cmpd="sng" w="19050">
            <a:solidFill>
              <a:schemeClr val="dk2"/>
            </a:solidFill>
            <a:prstDash val="solid"/>
            <a:round/>
            <a:headEnd len="sm" w="sm" type="none"/>
            <a:tailEnd len="sm" w="sm" type="none"/>
          </a:ln>
        </p:spPr>
      </p:pic>
      <p:sp>
        <p:nvSpPr>
          <p:cNvPr id="278" name="Shape 278"/>
          <p:cNvSpPr txBox="1"/>
          <p:nvPr/>
        </p:nvSpPr>
        <p:spPr>
          <a:xfrm>
            <a:off x="841500" y="1420675"/>
            <a:ext cx="7461000" cy="1005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2400">
                <a:solidFill>
                  <a:schemeClr val="dk1"/>
                </a:solidFill>
                <a:latin typeface="Open Sans"/>
                <a:ea typeface="Open Sans"/>
                <a:cs typeface="Open Sans"/>
                <a:sym typeface="Open Sans"/>
              </a:rPr>
              <a:t>You can search for Lambda in the search box or find it on the list of available services.</a:t>
            </a:r>
            <a:endParaRPr b="1" sz="2400">
              <a:solidFill>
                <a:schemeClr val="dk1"/>
              </a:solidFill>
              <a:latin typeface="Open Sans"/>
              <a:ea typeface="Open Sans"/>
              <a:cs typeface="Open Sans"/>
              <a:sym typeface="Open San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 name="Shape 61"/>
        <p:cNvGrpSpPr/>
        <p:nvPr/>
      </p:nvGrpSpPr>
      <p:grpSpPr>
        <a:xfrm>
          <a:off x="0" y="0"/>
          <a:ext cx="0" cy="0"/>
          <a:chOff x="0" y="0"/>
          <a:chExt cx="0" cy="0"/>
        </a:xfrm>
      </p:grpSpPr>
      <p:sp>
        <p:nvSpPr>
          <p:cNvPr id="62" name="Shape 62"/>
          <p:cNvSpPr/>
          <p:nvPr/>
        </p:nvSpPr>
        <p:spPr>
          <a:xfrm>
            <a:off x="898200" y="2511700"/>
            <a:ext cx="7347600" cy="2455800"/>
          </a:xfrm>
          <a:prstGeom prst="rect">
            <a:avLst/>
          </a:prstGeom>
          <a:noFill/>
          <a:ln cap="flat" cmpd="sng" w="76200">
            <a:solidFill>
              <a:srgbClr val="353535"/>
            </a:solidFill>
            <a:prstDash val="solid"/>
            <a:round/>
            <a:headEnd len="sm" w="sm" type="none"/>
            <a:tailEnd len="sm" w="sm" type="none"/>
          </a:ln>
        </p:spPr>
        <p:txBody>
          <a:bodyPr anchorCtr="0" anchor="b" bIns="91425" lIns="91425" spcFirstLastPara="1" rIns="91425" wrap="square" tIns="91425">
            <a:noAutofit/>
          </a:bodyPr>
          <a:lstStyle/>
          <a:p>
            <a:pPr indent="0" lvl="0" marL="457200" rtl="0" algn="l">
              <a:spcBef>
                <a:spcPts val="0"/>
              </a:spcBef>
              <a:spcAft>
                <a:spcPts val="0"/>
              </a:spcAft>
              <a:buClr>
                <a:schemeClr val="dk1"/>
              </a:buClr>
              <a:buSzPts val="1100"/>
              <a:buFont typeface="Arial"/>
              <a:buNone/>
            </a:pPr>
            <a:r>
              <a:rPr b="1" lang="en" sz="3000">
                <a:solidFill>
                  <a:srgbClr val="4A86E8"/>
                </a:solidFill>
                <a:latin typeface="Open Sans"/>
                <a:ea typeface="Open Sans"/>
                <a:cs typeface="Open Sans"/>
                <a:sym typeface="Open Sans"/>
              </a:rPr>
              <a:t>  https://tinyurl.com/yd5nqhmt</a:t>
            </a:r>
            <a:endParaRPr b="1" sz="3000">
              <a:solidFill>
                <a:srgbClr val="4A86E8"/>
              </a:solidFill>
              <a:latin typeface="Open Sans"/>
              <a:ea typeface="Open Sans"/>
              <a:cs typeface="Open Sans"/>
              <a:sym typeface="Open Sans"/>
            </a:endParaRPr>
          </a:p>
          <a:p>
            <a:pPr indent="0" lvl="0" marL="0" rtl="0" algn="ctr">
              <a:spcBef>
                <a:spcPts val="0"/>
              </a:spcBef>
              <a:spcAft>
                <a:spcPts val="0"/>
              </a:spcAft>
              <a:buNone/>
            </a:pPr>
            <a:r>
              <a:t/>
            </a:r>
            <a:endParaRPr b="1" sz="2800">
              <a:solidFill>
                <a:srgbClr val="353535"/>
              </a:solidFill>
              <a:latin typeface="Open Sans"/>
              <a:ea typeface="Open Sans"/>
              <a:cs typeface="Open Sans"/>
              <a:sym typeface="Open Sans"/>
            </a:endParaRPr>
          </a:p>
          <a:p>
            <a:pPr indent="0" lvl="0" marL="0" rtl="0" algn="ctr">
              <a:spcBef>
                <a:spcPts val="0"/>
              </a:spcBef>
              <a:spcAft>
                <a:spcPts val="0"/>
              </a:spcAft>
              <a:buClr>
                <a:schemeClr val="dk1"/>
              </a:buClr>
              <a:buSzPts val="1100"/>
              <a:buFont typeface="Arial"/>
              <a:buNone/>
            </a:pPr>
            <a:r>
              <a:t/>
            </a:r>
            <a:endParaRPr b="1" sz="2800">
              <a:solidFill>
                <a:srgbClr val="353535"/>
              </a:solidFill>
              <a:latin typeface="Open Sans"/>
              <a:ea typeface="Open Sans"/>
              <a:cs typeface="Open Sans"/>
              <a:sym typeface="Open Sans"/>
            </a:endParaRPr>
          </a:p>
        </p:txBody>
      </p:sp>
      <p:sp>
        <p:nvSpPr>
          <p:cNvPr id="63" name="Shape 63"/>
          <p:cNvSpPr txBox="1"/>
          <p:nvPr>
            <p:ph type="title"/>
          </p:nvPr>
        </p:nvSpPr>
        <p:spPr>
          <a:xfrm>
            <a:off x="161550" y="919650"/>
            <a:ext cx="8820900" cy="1028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rgbClr val="353535"/>
                </a:solidFill>
                <a:latin typeface="Open Sans"/>
                <a:ea typeface="Open Sans"/>
                <a:cs typeface="Open Sans"/>
                <a:sym typeface="Open Sans"/>
              </a:rPr>
              <a:t>Event Sign In Form</a:t>
            </a:r>
            <a:endParaRPr b="1" sz="3000">
              <a:solidFill>
                <a:srgbClr val="353535"/>
              </a:solidFill>
              <a:latin typeface="Open Sans"/>
              <a:ea typeface="Open Sans"/>
              <a:cs typeface="Open Sans"/>
              <a:sym typeface="Open Sans"/>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2" name="Shape 282"/>
        <p:cNvGrpSpPr/>
        <p:nvPr/>
      </p:nvGrpSpPr>
      <p:grpSpPr>
        <a:xfrm>
          <a:off x="0" y="0"/>
          <a:ext cx="0" cy="0"/>
          <a:chOff x="0" y="0"/>
          <a:chExt cx="0" cy="0"/>
        </a:xfrm>
      </p:grpSpPr>
      <p:pic>
        <p:nvPicPr>
          <p:cNvPr id="283" name="Shape 283"/>
          <p:cNvPicPr preferRelativeResize="0"/>
          <p:nvPr/>
        </p:nvPicPr>
        <p:blipFill>
          <a:blip r:embed="rId3">
            <a:alphaModFix/>
          </a:blip>
          <a:stretch>
            <a:fillRect/>
          </a:stretch>
        </p:blipFill>
        <p:spPr>
          <a:xfrm>
            <a:off x="291400" y="2430475"/>
            <a:ext cx="6267449" cy="3156174"/>
          </a:xfrm>
          <a:prstGeom prst="rect">
            <a:avLst/>
          </a:prstGeom>
          <a:noFill/>
          <a:ln>
            <a:noFill/>
          </a:ln>
        </p:spPr>
      </p:pic>
      <p:sp>
        <p:nvSpPr>
          <p:cNvPr id="284" name="Shape 284"/>
          <p:cNvSpPr txBox="1"/>
          <p:nvPr/>
        </p:nvSpPr>
        <p:spPr>
          <a:xfrm>
            <a:off x="841500" y="1420675"/>
            <a:ext cx="7461000" cy="2280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2200">
                <a:solidFill>
                  <a:schemeClr val="dk1"/>
                </a:solidFill>
                <a:latin typeface="Open Sans"/>
                <a:ea typeface="Open Sans"/>
                <a:cs typeface="Open Sans"/>
                <a:sym typeface="Open Sans"/>
              </a:rPr>
              <a:t>Each AWS Lambda Function is responsible for one thing</a:t>
            </a:r>
            <a:br>
              <a:rPr lang="en" sz="2200">
                <a:solidFill>
                  <a:schemeClr val="dk1"/>
                </a:solidFill>
                <a:latin typeface="Open Sans"/>
                <a:ea typeface="Open Sans"/>
                <a:cs typeface="Open Sans"/>
                <a:sym typeface="Open Sans"/>
              </a:rPr>
            </a:br>
            <a:r>
              <a:rPr lang="en" sz="2200">
                <a:solidFill>
                  <a:schemeClr val="dk1"/>
                </a:solidFill>
                <a:latin typeface="Open Sans"/>
                <a:ea typeface="Open Sans"/>
                <a:cs typeface="Open Sans"/>
                <a:sym typeface="Open Sans"/>
              </a:rPr>
              <a:t>(like returning facts about you!).</a:t>
            </a:r>
            <a:endParaRPr sz="2200">
              <a:solidFill>
                <a:schemeClr val="dk1"/>
              </a:solidFill>
              <a:latin typeface="Open Sans"/>
              <a:ea typeface="Open Sans"/>
              <a:cs typeface="Open Sans"/>
              <a:sym typeface="Open Sans"/>
            </a:endParaRPr>
          </a:p>
        </p:txBody>
      </p:sp>
      <p:sp>
        <p:nvSpPr>
          <p:cNvPr id="285" name="Shape 285"/>
          <p:cNvSpPr txBox="1"/>
          <p:nvPr>
            <p:ph type="title"/>
          </p:nvPr>
        </p:nvSpPr>
        <p:spPr>
          <a:xfrm>
            <a:off x="220825" y="647750"/>
            <a:ext cx="8820900" cy="8244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 sz="3000"/>
              <a:t>Create your First Lambda Function.</a:t>
            </a:r>
            <a:endParaRPr sz="3000"/>
          </a:p>
        </p:txBody>
      </p:sp>
      <p:sp>
        <p:nvSpPr>
          <p:cNvPr id="286" name="Shape 286"/>
          <p:cNvSpPr txBox="1"/>
          <p:nvPr/>
        </p:nvSpPr>
        <p:spPr>
          <a:xfrm>
            <a:off x="6558850" y="2842227"/>
            <a:ext cx="2492400" cy="2610600"/>
          </a:xfrm>
          <a:prstGeom prst="rect">
            <a:avLst/>
          </a:prstGeom>
          <a:noFill/>
          <a:ln>
            <a:noFill/>
          </a:ln>
        </p:spPr>
        <p:txBody>
          <a:bodyPr anchorCtr="0" anchor="ctr" bIns="91425" lIns="91425" spcFirstLastPara="1" rIns="91425" wrap="square" tIns="91425">
            <a:noAutofit/>
          </a:bodyPr>
          <a:lstStyle/>
          <a:p>
            <a:pPr indent="0" lvl="0" marL="0" rtl="0">
              <a:lnSpc>
                <a:spcPct val="115000"/>
              </a:lnSpc>
              <a:spcBef>
                <a:spcPts val="0"/>
              </a:spcBef>
              <a:spcAft>
                <a:spcPts val="0"/>
              </a:spcAft>
              <a:buNone/>
            </a:pPr>
            <a:r>
              <a:rPr lang="en" sz="2000">
                <a:solidFill>
                  <a:schemeClr val="dk1"/>
                </a:solidFill>
                <a:latin typeface="Open Sans"/>
                <a:ea typeface="Open Sans"/>
                <a:cs typeface="Open Sans"/>
                <a:sym typeface="Open Sans"/>
              </a:rPr>
              <a:t>Click “Create a Function” to create your first function!</a:t>
            </a:r>
            <a:endParaRPr sz="2000">
              <a:solidFill>
                <a:schemeClr val="dk1"/>
              </a:solidFill>
              <a:latin typeface="Open Sans"/>
              <a:ea typeface="Open Sans"/>
              <a:cs typeface="Open Sans"/>
              <a:sym typeface="Open Sans"/>
            </a:endParaRPr>
          </a:p>
        </p:txBody>
      </p:sp>
      <p:sp>
        <p:nvSpPr>
          <p:cNvPr id="287" name="Shape 287"/>
          <p:cNvSpPr/>
          <p:nvPr/>
        </p:nvSpPr>
        <p:spPr>
          <a:xfrm>
            <a:off x="3951975" y="3314650"/>
            <a:ext cx="1508100" cy="464400"/>
          </a:xfrm>
          <a:prstGeom prst="ellipse">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88" name="Shape 288"/>
          <p:cNvSpPr txBox="1"/>
          <p:nvPr/>
        </p:nvSpPr>
        <p:spPr>
          <a:xfrm>
            <a:off x="6596650" y="3032125"/>
            <a:ext cx="2416800" cy="464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2400">
                <a:solidFill>
                  <a:srgbClr val="5EA5E5"/>
                </a:solidFill>
                <a:latin typeface="Open Sans"/>
                <a:ea typeface="Open Sans"/>
                <a:cs typeface="Open Sans"/>
                <a:sym typeface="Open Sans"/>
              </a:rPr>
              <a:t>Instructions</a:t>
            </a:r>
            <a:endParaRPr sz="2400">
              <a:solidFill>
                <a:schemeClr val="dk1"/>
              </a:solidFill>
              <a:latin typeface="Open Sans"/>
              <a:ea typeface="Open Sans"/>
              <a:cs typeface="Open Sans"/>
              <a:sym typeface="Open Sans"/>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2" name="Shape 292"/>
        <p:cNvGrpSpPr/>
        <p:nvPr/>
      </p:nvGrpSpPr>
      <p:grpSpPr>
        <a:xfrm>
          <a:off x="0" y="0"/>
          <a:ext cx="0" cy="0"/>
          <a:chOff x="0" y="0"/>
          <a:chExt cx="0" cy="0"/>
        </a:xfrm>
      </p:grpSpPr>
      <p:pic>
        <p:nvPicPr>
          <p:cNvPr id="293" name="Shape 293"/>
          <p:cNvPicPr preferRelativeResize="0"/>
          <p:nvPr/>
        </p:nvPicPr>
        <p:blipFill>
          <a:blip r:embed="rId3">
            <a:alphaModFix/>
          </a:blip>
          <a:stretch>
            <a:fillRect/>
          </a:stretch>
        </p:blipFill>
        <p:spPr>
          <a:xfrm>
            <a:off x="1604275" y="2753050"/>
            <a:ext cx="5935450" cy="3805600"/>
          </a:xfrm>
          <a:prstGeom prst="rect">
            <a:avLst/>
          </a:prstGeom>
          <a:noFill/>
          <a:ln>
            <a:noFill/>
          </a:ln>
        </p:spPr>
      </p:pic>
      <p:sp>
        <p:nvSpPr>
          <p:cNvPr id="294" name="Shape 294"/>
          <p:cNvSpPr txBox="1"/>
          <p:nvPr>
            <p:ph type="title"/>
          </p:nvPr>
        </p:nvSpPr>
        <p:spPr>
          <a:xfrm>
            <a:off x="220825" y="800150"/>
            <a:ext cx="8820900" cy="6375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 sz="3000"/>
              <a:t>Choose a Blueprint.</a:t>
            </a:r>
            <a:endParaRPr sz="3000"/>
          </a:p>
        </p:txBody>
      </p:sp>
      <p:sp>
        <p:nvSpPr>
          <p:cNvPr id="295" name="Shape 295"/>
          <p:cNvSpPr/>
          <p:nvPr/>
        </p:nvSpPr>
        <p:spPr>
          <a:xfrm>
            <a:off x="4675377" y="5588896"/>
            <a:ext cx="1614600" cy="542400"/>
          </a:xfrm>
          <a:prstGeom prst="ellipse">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96" name="Shape 296"/>
          <p:cNvSpPr txBox="1"/>
          <p:nvPr/>
        </p:nvSpPr>
        <p:spPr>
          <a:xfrm>
            <a:off x="3363600" y="1450950"/>
            <a:ext cx="2416800" cy="464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2400">
                <a:solidFill>
                  <a:srgbClr val="5EA5E5"/>
                </a:solidFill>
                <a:latin typeface="Open Sans"/>
                <a:ea typeface="Open Sans"/>
                <a:cs typeface="Open Sans"/>
                <a:sym typeface="Open Sans"/>
              </a:rPr>
              <a:t>Instructions</a:t>
            </a:r>
            <a:endParaRPr sz="2400">
              <a:solidFill>
                <a:schemeClr val="dk1"/>
              </a:solidFill>
              <a:latin typeface="Open Sans"/>
              <a:ea typeface="Open Sans"/>
              <a:cs typeface="Open Sans"/>
              <a:sym typeface="Open Sans"/>
            </a:endParaRPr>
          </a:p>
        </p:txBody>
      </p:sp>
      <p:sp>
        <p:nvSpPr>
          <p:cNvPr id="297" name="Shape 297"/>
          <p:cNvSpPr txBox="1"/>
          <p:nvPr/>
        </p:nvSpPr>
        <p:spPr>
          <a:xfrm>
            <a:off x="841500" y="2027599"/>
            <a:ext cx="7461000" cy="613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2200">
                <a:solidFill>
                  <a:schemeClr val="dk1"/>
                </a:solidFill>
                <a:latin typeface="Open Sans"/>
                <a:ea typeface="Open Sans"/>
                <a:cs typeface="Open Sans"/>
                <a:sym typeface="Open Sans"/>
              </a:rPr>
              <a:t>Select “alexa-skill-kit-sdk-factskill” from the options. </a:t>
            </a:r>
            <a:endParaRPr sz="2200">
              <a:solidFill>
                <a:schemeClr val="dk1"/>
              </a:solidFill>
              <a:latin typeface="Open Sans"/>
              <a:ea typeface="Open Sans"/>
              <a:cs typeface="Open Sans"/>
              <a:sym typeface="Open Sans"/>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1" name="Shape 301"/>
        <p:cNvGrpSpPr/>
        <p:nvPr/>
      </p:nvGrpSpPr>
      <p:grpSpPr>
        <a:xfrm>
          <a:off x="0" y="0"/>
          <a:ext cx="0" cy="0"/>
          <a:chOff x="0" y="0"/>
          <a:chExt cx="0" cy="0"/>
        </a:xfrm>
      </p:grpSpPr>
      <p:sp>
        <p:nvSpPr>
          <p:cNvPr id="302" name="Shape 302"/>
          <p:cNvSpPr txBox="1"/>
          <p:nvPr>
            <p:ph type="title"/>
          </p:nvPr>
        </p:nvSpPr>
        <p:spPr>
          <a:xfrm>
            <a:off x="220825" y="647750"/>
            <a:ext cx="8820900" cy="8244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 sz="3000"/>
              <a:t>Set Basic Information.</a:t>
            </a:r>
            <a:endParaRPr sz="3000"/>
          </a:p>
        </p:txBody>
      </p:sp>
      <p:sp>
        <p:nvSpPr>
          <p:cNvPr id="303" name="Shape 303"/>
          <p:cNvSpPr txBox="1"/>
          <p:nvPr/>
        </p:nvSpPr>
        <p:spPr>
          <a:xfrm>
            <a:off x="252925" y="1624550"/>
            <a:ext cx="8756700" cy="613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2200">
                <a:solidFill>
                  <a:schemeClr val="dk1"/>
                </a:solidFill>
                <a:latin typeface="Open Sans"/>
                <a:ea typeface="Open Sans"/>
                <a:cs typeface="Open Sans"/>
                <a:sym typeface="Open Sans"/>
              </a:rPr>
              <a:t>Enter a name, select “Create a custom role,” and name your role. </a:t>
            </a:r>
            <a:endParaRPr sz="2200">
              <a:solidFill>
                <a:schemeClr val="dk1"/>
              </a:solidFill>
              <a:latin typeface="Open Sans"/>
              <a:ea typeface="Open Sans"/>
              <a:cs typeface="Open Sans"/>
              <a:sym typeface="Open Sans"/>
            </a:endParaRPr>
          </a:p>
        </p:txBody>
      </p:sp>
      <p:pic>
        <p:nvPicPr>
          <p:cNvPr id="304" name="Shape 304"/>
          <p:cNvPicPr preferRelativeResize="0"/>
          <p:nvPr/>
        </p:nvPicPr>
        <p:blipFill>
          <a:blip r:embed="rId3">
            <a:alphaModFix/>
          </a:blip>
          <a:stretch>
            <a:fillRect/>
          </a:stretch>
        </p:blipFill>
        <p:spPr>
          <a:xfrm>
            <a:off x="1661875" y="2390149"/>
            <a:ext cx="6144715" cy="4467850"/>
          </a:xfrm>
          <a:prstGeom prst="rect">
            <a:avLst/>
          </a:prstGeom>
          <a:noFill/>
          <a:ln>
            <a:noFill/>
          </a:ln>
        </p:spPr>
      </p:pic>
      <p:sp>
        <p:nvSpPr>
          <p:cNvPr id="305" name="Shape 305"/>
          <p:cNvSpPr/>
          <p:nvPr/>
        </p:nvSpPr>
        <p:spPr>
          <a:xfrm>
            <a:off x="1945200" y="5348824"/>
            <a:ext cx="1614600" cy="318000"/>
          </a:xfrm>
          <a:prstGeom prst="ellipse">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06" name="Shape 306"/>
          <p:cNvSpPr txBox="1"/>
          <p:nvPr/>
        </p:nvSpPr>
        <p:spPr>
          <a:xfrm>
            <a:off x="3422875" y="1282575"/>
            <a:ext cx="2416800" cy="464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2400">
                <a:solidFill>
                  <a:srgbClr val="5EA5E5"/>
                </a:solidFill>
                <a:latin typeface="Open Sans"/>
                <a:ea typeface="Open Sans"/>
                <a:cs typeface="Open Sans"/>
                <a:sym typeface="Open Sans"/>
              </a:rPr>
              <a:t>Instructions</a:t>
            </a:r>
            <a:endParaRPr sz="2400">
              <a:solidFill>
                <a:schemeClr val="dk1"/>
              </a:solidFill>
              <a:latin typeface="Open Sans"/>
              <a:ea typeface="Open Sans"/>
              <a:cs typeface="Open Sans"/>
              <a:sym typeface="Open Sans"/>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0" name="Shape 310"/>
        <p:cNvGrpSpPr/>
        <p:nvPr/>
      </p:nvGrpSpPr>
      <p:grpSpPr>
        <a:xfrm>
          <a:off x="0" y="0"/>
          <a:ext cx="0" cy="0"/>
          <a:chOff x="0" y="0"/>
          <a:chExt cx="0" cy="0"/>
        </a:xfrm>
      </p:grpSpPr>
      <p:sp>
        <p:nvSpPr>
          <p:cNvPr id="311" name="Shape 311"/>
          <p:cNvSpPr txBox="1"/>
          <p:nvPr>
            <p:ph type="title"/>
          </p:nvPr>
        </p:nvSpPr>
        <p:spPr>
          <a:xfrm>
            <a:off x="220825" y="579350"/>
            <a:ext cx="8820900" cy="8244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 sz="2800"/>
              <a:t>Create your IAM Role.</a:t>
            </a:r>
            <a:endParaRPr sz="2800"/>
          </a:p>
        </p:txBody>
      </p:sp>
      <p:sp>
        <p:nvSpPr>
          <p:cNvPr id="312" name="Shape 312"/>
          <p:cNvSpPr txBox="1"/>
          <p:nvPr/>
        </p:nvSpPr>
        <p:spPr>
          <a:xfrm>
            <a:off x="900775" y="1857050"/>
            <a:ext cx="7461000" cy="930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2200">
                <a:solidFill>
                  <a:schemeClr val="dk1"/>
                </a:solidFill>
                <a:latin typeface="Open Sans"/>
                <a:ea typeface="Open Sans"/>
                <a:cs typeface="Open Sans"/>
                <a:sym typeface="Open Sans"/>
              </a:rPr>
              <a:t>Select "Create a new IAM Role" from dropdown menu. Role Name &amp; policy will automatically populate.</a:t>
            </a:r>
            <a:endParaRPr sz="2200">
              <a:solidFill>
                <a:schemeClr val="dk1"/>
              </a:solidFill>
              <a:latin typeface="Open Sans"/>
              <a:ea typeface="Open Sans"/>
              <a:cs typeface="Open Sans"/>
              <a:sym typeface="Open Sans"/>
            </a:endParaRPr>
          </a:p>
        </p:txBody>
      </p:sp>
      <p:sp>
        <p:nvSpPr>
          <p:cNvPr id="313" name="Shape 313"/>
          <p:cNvSpPr txBox="1"/>
          <p:nvPr/>
        </p:nvSpPr>
        <p:spPr>
          <a:xfrm>
            <a:off x="841500" y="5750700"/>
            <a:ext cx="7461000" cy="930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2200">
                <a:solidFill>
                  <a:schemeClr val="dk1"/>
                </a:solidFill>
                <a:latin typeface="Open Sans"/>
                <a:ea typeface="Open Sans"/>
                <a:cs typeface="Open Sans"/>
                <a:sym typeface="Open Sans"/>
              </a:rPr>
              <a:t>Select “Allow” in the lower right corner and you will be returned to your Lambda function.</a:t>
            </a:r>
            <a:endParaRPr sz="2200">
              <a:solidFill>
                <a:schemeClr val="dk1"/>
              </a:solidFill>
              <a:latin typeface="Open Sans"/>
              <a:ea typeface="Open Sans"/>
              <a:cs typeface="Open Sans"/>
              <a:sym typeface="Open Sans"/>
            </a:endParaRPr>
          </a:p>
        </p:txBody>
      </p:sp>
      <p:pic>
        <p:nvPicPr>
          <p:cNvPr id="314" name="Shape 314"/>
          <p:cNvPicPr preferRelativeResize="0"/>
          <p:nvPr/>
        </p:nvPicPr>
        <p:blipFill>
          <a:blip r:embed="rId3">
            <a:alphaModFix/>
          </a:blip>
          <a:stretch>
            <a:fillRect/>
          </a:stretch>
        </p:blipFill>
        <p:spPr>
          <a:xfrm>
            <a:off x="165375" y="2849400"/>
            <a:ext cx="8466886" cy="2839549"/>
          </a:xfrm>
          <a:prstGeom prst="rect">
            <a:avLst/>
          </a:prstGeom>
          <a:noFill/>
          <a:ln cap="flat" cmpd="sng" w="19050">
            <a:solidFill>
              <a:schemeClr val="dk2"/>
            </a:solidFill>
            <a:prstDash val="solid"/>
            <a:round/>
            <a:headEnd len="sm" w="sm" type="none"/>
            <a:tailEnd len="sm" w="sm" type="none"/>
          </a:ln>
        </p:spPr>
      </p:pic>
      <p:sp>
        <p:nvSpPr>
          <p:cNvPr id="315" name="Shape 315"/>
          <p:cNvSpPr txBox="1"/>
          <p:nvPr/>
        </p:nvSpPr>
        <p:spPr>
          <a:xfrm>
            <a:off x="3363600" y="1330900"/>
            <a:ext cx="2416800" cy="464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2400">
                <a:solidFill>
                  <a:srgbClr val="5EA5E5"/>
                </a:solidFill>
                <a:latin typeface="Open Sans"/>
                <a:ea typeface="Open Sans"/>
                <a:cs typeface="Open Sans"/>
                <a:sym typeface="Open Sans"/>
              </a:rPr>
              <a:t>Instructions</a:t>
            </a:r>
            <a:endParaRPr sz="2400">
              <a:solidFill>
                <a:schemeClr val="dk1"/>
              </a:solidFill>
              <a:latin typeface="Open Sans"/>
              <a:ea typeface="Open Sans"/>
              <a:cs typeface="Open Sans"/>
              <a:sym typeface="Open Sans"/>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9" name="Shape 319"/>
        <p:cNvGrpSpPr/>
        <p:nvPr/>
      </p:nvGrpSpPr>
      <p:grpSpPr>
        <a:xfrm>
          <a:off x="0" y="0"/>
          <a:ext cx="0" cy="0"/>
          <a:chOff x="0" y="0"/>
          <a:chExt cx="0" cy="0"/>
        </a:xfrm>
      </p:grpSpPr>
      <p:sp>
        <p:nvSpPr>
          <p:cNvPr id="320" name="Shape 320"/>
          <p:cNvSpPr txBox="1"/>
          <p:nvPr>
            <p:ph type="title"/>
          </p:nvPr>
        </p:nvSpPr>
        <p:spPr>
          <a:xfrm>
            <a:off x="220825" y="579350"/>
            <a:ext cx="8820900" cy="8244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 sz="2800"/>
              <a:t>Create your IAM Role.</a:t>
            </a:r>
            <a:endParaRPr sz="2800"/>
          </a:p>
        </p:txBody>
      </p:sp>
      <p:sp>
        <p:nvSpPr>
          <p:cNvPr id="321" name="Shape 321"/>
          <p:cNvSpPr txBox="1"/>
          <p:nvPr/>
        </p:nvSpPr>
        <p:spPr>
          <a:xfrm>
            <a:off x="841500" y="1403750"/>
            <a:ext cx="7461000" cy="930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2200">
                <a:solidFill>
                  <a:schemeClr val="dk1"/>
                </a:solidFill>
                <a:latin typeface="Open Sans"/>
                <a:ea typeface="Open Sans"/>
                <a:cs typeface="Open Sans"/>
                <a:sym typeface="Open Sans"/>
              </a:rPr>
              <a:t>Notice that “lambda_basic_execution” is now in the “Existing Role*” field. </a:t>
            </a:r>
            <a:endParaRPr sz="2200">
              <a:solidFill>
                <a:schemeClr val="dk1"/>
              </a:solidFill>
              <a:latin typeface="Open Sans"/>
              <a:ea typeface="Open Sans"/>
              <a:cs typeface="Open Sans"/>
              <a:sym typeface="Open Sans"/>
            </a:endParaRPr>
          </a:p>
        </p:txBody>
      </p:sp>
      <p:pic>
        <p:nvPicPr>
          <p:cNvPr id="322" name="Shape 322"/>
          <p:cNvPicPr preferRelativeResize="0"/>
          <p:nvPr/>
        </p:nvPicPr>
        <p:blipFill>
          <a:blip r:embed="rId3">
            <a:alphaModFix/>
          </a:blip>
          <a:stretch>
            <a:fillRect/>
          </a:stretch>
        </p:blipFill>
        <p:spPr>
          <a:xfrm>
            <a:off x="368238" y="2823475"/>
            <a:ext cx="8407524" cy="327682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6" name="Shape 326"/>
        <p:cNvGrpSpPr/>
        <p:nvPr/>
      </p:nvGrpSpPr>
      <p:grpSpPr>
        <a:xfrm>
          <a:off x="0" y="0"/>
          <a:ext cx="0" cy="0"/>
          <a:chOff x="0" y="0"/>
          <a:chExt cx="0" cy="0"/>
        </a:xfrm>
      </p:grpSpPr>
      <p:sp>
        <p:nvSpPr>
          <p:cNvPr id="327" name="Shape 327"/>
          <p:cNvSpPr txBox="1"/>
          <p:nvPr>
            <p:ph type="title"/>
          </p:nvPr>
        </p:nvSpPr>
        <p:spPr>
          <a:xfrm>
            <a:off x="220825" y="647750"/>
            <a:ext cx="8820900" cy="8244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 sz="3000"/>
              <a:t>Step 1: Download the Sample Code</a:t>
            </a:r>
            <a:endParaRPr sz="3000"/>
          </a:p>
        </p:txBody>
      </p:sp>
      <p:sp>
        <p:nvSpPr>
          <p:cNvPr id="328" name="Shape 328"/>
          <p:cNvSpPr txBox="1"/>
          <p:nvPr/>
        </p:nvSpPr>
        <p:spPr>
          <a:xfrm>
            <a:off x="841500" y="1472149"/>
            <a:ext cx="7461000" cy="1061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2200">
                <a:solidFill>
                  <a:schemeClr val="dk1"/>
                </a:solidFill>
                <a:latin typeface="Open Sans"/>
                <a:ea typeface="Open Sans"/>
                <a:cs typeface="Open Sans"/>
                <a:sym typeface="Open Sans"/>
              </a:rPr>
              <a:t>To get the sample code, head to this URL:</a:t>
            </a:r>
            <a:endParaRPr sz="2200">
              <a:solidFill>
                <a:schemeClr val="dk1"/>
              </a:solidFill>
              <a:latin typeface="Open Sans"/>
              <a:ea typeface="Open Sans"/>
              <a:cs typeface="Open Sans"/>
              <a:sym typeface="Open Sans"/>
            </a:endParaRPr>
          </a:p>
          <a:p>
            <a:pPr indent="0" lvl="0" marL="0" rtl="0" algn="ctr">
              <a:lnSpc>
                <a:spcPct val="115000"/>
              </a:lnSpc>
              <a:spcBef>
                <a:spcPts val="0"/>
              </a:spcBef>
              <a:spcAft>
                <a:spcPts val="0"/>
              </a:spcAft>
              <a:buClr>
                <a:schemeClr val="dk1"/>
              </a:buClr>
              <a:buSzPts val="1100"/>
              <a:buFont typeface="Arial"/>
              <a:buNone/>
            </a:pPr>
            <a:r>
              <a:rPr b="1" lang="en" sz="2400">
                <a:solidFill>
                  <a:srgbClr val="5EA5E5"/>
                </a:solidFill>
                <a:latin typeface="Open Sans"/>
                <a:ea typeface="Open Sans"/>
                <a:cs typeface="Open Sans"/>
                <a:sym typeface="Open Sans"/>
              </a:rPr>
              <a:t>mlhlocal.host/alexa-code</a:t>
            </a:r>
            <a:endParaRPr sz="2200">
              <a:solidFill>
                <a:schemeClr val="dk1"/>
              </a:solidFill>
              <a:latin typeface="Open Sans"/>
              <a:ea typeface="Open Sans"/>
              <a:cs typeface="Open Sans"/>
              <a:sym typeface="Open Sans"/>
            </a:endParaRPr>
          </a:p>
        </p:txBody>
      </p:sp>
      <p:pic>
        <p:nvPicPr>
          <p:cNvPr id="329" name="Shape 329"/>
          <p:cNvPicPr preferRelativeResize="0"/>
          <p:nvPr/>
        </p:nvPicPr>
        <p:blipFill>
          <a:blip r:embed="rId3">
            <a:alphaModFix/>
          </a:blip>
          <a:stretch>
            <a:fillRect/>
          </a:stretch>
        </p:blipFill>
        <p:spPr>
          <a:xfrm>
            <a:off x="434325" y="5653472"/>
            <a:ext cx="8393890" cy="824400"/>
          </a:xfrm>
          <a:prstGeom prst="rect">
            <a:avLst/>
          </a:prstGeom>
          <a:noFill/>
          <a:ln>
            <a:noFill/>
          </a:ln>
        </p:spPr>
      </p:pic>
      <p:sp>
        <p:nvSpPr>
          <p:cNvPr id="330" name="Shape 330"/>
          <p:cNvSpPr txBox="1"/>
          <p:nvPr/>
        </p:nvSpPr>
        <p:spPr>
          <a:xfrm>
            <a:off x="968250" y="4269420"/>
            <a:ext cx="7461000" cy="1061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2200">
                <a:solidFill>
                  <a:schemeClr val="dk1"/>
                </a:solidFill>
                <a:latin typeface="Open Sans"/>
                <a:ea typeface="Open Sans"/>
                <a:cs typeface="Open Sans"/>
                <a:sym typeface="Open Sans"/>
              </a:rPr>
              <a:t>Unzip the directory and open </a:t>
            </a:r>
            <a:r>
              <a:rPr lang="en" sz="2200">
                <a:solidFill>
                  <a:srgbClr val="5EA5E5"/>
                </a:solidFill>
                <a:latin typeface="Consolas"/>
                <a:ea typeface="Consolas"/>
                <a:cs typeface="Consolas"/>
                <a:sym typeface="Consolas"/>
              </a:rPr>
              <a:t>src/index.js</a:t>
            </a:r>
            <a:r>
              <a:rPr lang="en" sz="2200">
                <a:solidFill>
                  <a:schemeClr val="dk1"/>
                </a:solidFill>
                <a:latin typeface="Open Sans"/>
                <a:ea typeface="Open Sans"/>
                <a:cs typeface="Open Sans"/>
                <a:sym typeface="Open Sans"/>
              </a:rPr>
              <a:t> in your </a:t>
            </a:r>
            <a:endParaRPr sz="2200">
              <a:solidFill>
                <a:schemeClr val="dk1"/>
              </a:solidFill>
              <a:latin typeface="Open Sans"/>
              <a:ea typeface="Open Sans"/>
              <a:cs typeface="Open Sans"/>
              <a:sym typeface="Open Sans"/>
            </a:endParaRPr>
          </a:p>
          <a:p>
            <a:pPr indent="0" lvl="0" marL="0" rtl="0" algn="ctr">
              <a:lnSpc>
                <a:spcPct val="115000"/>
              </a:lnSpc>
              <a:spcBef>
                <a:spcPts val="0"/>
              </a:spcBef>
              <a:spcAft>
                <a:spcPts val="0"/>
              </a:spcAft>
              <a:buNone/>
            </a:pPr>
            <a:r>
              <a:rPr lang="en" sz="2200">
                <a:solidFill>
                  <a:schemeClr val="dk1"/>
                </a:solidFill>
                <a:latin typeface="Open Sans"/>
                <a:ea typeface="Open Sans"/>
                <a:cs typeface="Open Sans"/>
                <a:sym typeface="Open Sans"/>
              </a:rPr>
              <a:t>favorite code editor.</a:t>
            </a:r>
            <a:endParaRPr sz="2200">
              <a:solidFill>
                <a:schemeClr val="dk1"/>
              </a:solidFill>
              <a:latin typeface="Open Sans"/>
              <a:ea typeface="Open Sans"/>
              <a:cs typeface="Open Sans"/>
              <a:sym typeface="Open Sans"/>
            </a:endParaRPr>
          </a:p>
        </p:txBody>
      </p:sp>
      <p:sp>
        <p:nvSpPr>
          <p:cNvPr id="331" name="Shape 331"/>
          <p:cNvSpPr txBox="1"/>
          <p:nvPr>
            <p:ph type="title"/>
          </p:nvPr>
        </p:nvSpPr>
        <p:spPr>
          <a:xfrm>
            <a:off x="220825" y="3349450"/>
            <a:ext cx="8820900" cy="8244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 sz="3000">
                <a:solidFill>
                  <a:schemeClr val="dk1"/>
                </a:solidFill>
              </a:rPr>
              <a:t>Step 2: </a:t>
            </a:r>
            <a:r>
              <a:rPr lang="en" sz="3000"/>
              <a:t>Open Index.js</a:t>
            </a:r>
            <a:endParaRPr sz="3000"/>
          </a:p>
        </p:txBody>
      </p:sp>
      <p:cxnSp>
        <p:nvCxnSpPr>
          <p:cNvPr id="332" name="Shape 332"/>
          <p:cNvCxnSpPr/>
          <p:nvPr/>
        </p:nvCxnSpPr>
        <p:spPr>
          <a:xfrm>
            <a:off x="18600" y="3027100"/>
            <a:ext cx="9106800" cy="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6" name="Shape 336"/>
        <p:cNvGrpSpPr/>
        <p:nvPr/>
      </p:nvGrpSpPr>
      <p:grpSpPr>
        <a:xfrm>
          <a:off x="0" y="0"/>
          <a:ext cx="0" cy="0"/>
          <a:chOff x="0" y="0"/>
          <a:chExt cx="0" cy="0"/>
        </a:xfrm>
      </p:grpSpPr>
      <p:pic>
        <p:nvPicPr>
          <p:cNvPr id="337" name="Shape 337"/>
          <p:cNvPicPr preferRelativeResize="0"/>
          <p:nvPr/>
        </p:nvPicPr>
        <p:blipFill rotWithShape="1">
          <a:blip r:embed="rId3">
            <a:alphaModFix/>
          </a:blip>
          <a:srcRect b="21795" l="0" r="0" t="0"/>
          <a:stretch/>
        </p:blipFill>
        <p:spPr>
          <a:xfrm>
            <a:off x="333375" y="3190700"/>
            <a:ext cx="8477250" cy="3516025"/>
          </a:xfrm>
          <a:prstGeom prst="rect">
            <a:avLst/>
          </a:prstGeom>
          <a:noFill/>
          <a:ln>
            <a:noFill/>
          </a:ln>
        </p:spPr>
      </p:pic>
      <p:sp>
        <p:nvSpPr>
          <p:cNvPr id="338" name="Shape 338"/>
          <p:cNvSpPr txBox="1"/>
          <p:nvPr>
            <p:ph type="title"/>
          </p:nvPr>
        </p:nvSpPr>
        <p:spPr>
          <a:xfrm>
            <a:off x="220825" y="647750"/>
            <a:ext cx="8820900" cy="6663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 sz="3000"/>
              <a:t>Customize your Facts</a:t>
            </a:r>
            <a:endParaRPr sz="3000"/>
          </a:p>
        </p:txBody>
      </p:sp>
      <p:sp>
        <p:nvSpPr>
          <p:cNvPr id="339" name="Shape 339"/>
          <p:cNvSpPr txBox="1"/>
          <p:nvPr/>
        </p:nvSpPr>
        <p:spPr>
          <a:xfrm>
            <a:off x="610950" y="3690875"/>
            <a:ext cx="7704600" cy="23259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Clr>
                <a:schemeClr val="dk1"/>
              </a:buClr>
              <a:buSzPts val="1100"/>
              <a:buFont typeface="Arial"/>
              <a:buNone/>
            </a:pPr>
            <a:r>
              <a:rPr lang="en">
                <a:solidFill>
                  <a:srgbClr val="F1C232"/>
                </a:solidFill>
                <a:latin typeface="Consolas"/>
                <a:ea typeface="Consolas"/>
                <a:cs typeface="Consolas"/>
                <a:sym typeface="Consolas"/>
              </a:rPr>
              <a:t>12</a:t>
            </a:r>
            <a:r>
              <a:rPr lang="en">
                <a:solidFill>
                  <a:schemeClr val="lt1"/>
                </a:solidFill>
                <a:latin typeface="Consolas"/>
                <a:ea typeface="Consolas"/>
                <a:cs typeface="Consolas"/>
                <a:sym typeface="Consolas"/>
              </a:rPr>
              <a:t>  </a:t>
            </a:r>
            <a:r>
              <a:rPr lang="en">
                <a:solidFill>
                  <a:srgbClr val="999999"/>
                </a:solidFill>
                <a:latin typeface="Consolas"/>
                <a:ea typeface="Consolas"/>
                <a:cs typeface="Consolas"/>
                <a:sym typeface="Consolas"/>
              </a:rPr>
              <a:t>// TODO: replace with facts about yourself</a:t>
            </a:r>
            <a:endParaRPr>
              <a:solidFill>
                <a:srgbClr val="999999"/>
              </a:solidFill>
              <a:latin typeface="Consolas"/>
              <a:ea typeface="Consolas"/>
              <a:cs typeface="Consolas"/>
              <a:sym typeface="Consolas"/>
            </a:endParaRPr>
          </a:p>
          <a:p>
            <a:pPr indent="0" lvl="0" marL="0">
              <a:spcBef>
                <a:spcPts val="0"/>
              </a:spcBef>
              <a:spcAft>
                <a:spcPts val="0"/>
              </a:spcAft>
              <a:buClr>
                <a:schemeClr val="dk1"/>
              </a:buClr>
              <a:buSzPts val="1100"/>
              <a:buFont typeface="Arial"/>
              <a:buNone/>
            </a:pPr>
            <a:r>
              <a:rPr lang="en">
                <a:solidFill>
                  <a:srgbClr val="F1C232"/>
                </a:solidFill>
                <a:latin typeface="Consolas"/>
                <a:ea typeface="Consolas"/>
                <a:cs typeface="Consolas"/>
                <a:sym typeface="Consolas"/>
              </a:rPr>
              <a:t>13</a:t>
            </a:r>
            <a:r>
              <a:rPr lang="en">
                <a:solidFill>
                  <a:schemeClr val="lt1"/>
                </a:solidFill>
                <a:latin typeface="Consolas"/>
                <a:ea typeface="Consolas"/>
                <a:cs typeface="Consolas"/>
                <a:sym typeface="Consolas"/>
              </a:rPr>
              <a:t>  </a:t>
            </a:r>
            <a:r>
              <a:rPr lang="en">
                <a:solidFill>
                  <a:srgbClr val="B4A7D6"/>
                </a:solidFill>
                <a:latin typeface="Consolas"/>
                <a:ea typeface="Consolas"/>
                <a:cs typeface="Consolas"/>
                <a:sym typeface="Consolas"/>
              </a:rPr>
              <a:t>const</a:t>
            </a:r>
            <a:r>
              <a:rPr lang="en">
                <a:solidFill>
                  <a:schemeClr val="lt1"/>
                </a:solidFill>
                <a:latin typeface="Consolas"/>
                <a:ea typeface="Consolas"/>
                <a:cs typeface="Consolas"/>
                <a:sym typeface="Consolas"/>
              </a:rPr>
              <a:t> FACTS = [</a:t>
            </a:r>
            <a:endParaRPr>
              <a:solidFill>
                <a:schemeClr val="lt1"/>
              </a:solidFill>
              <a:latin typeface="Consolas"/>
              <a:ea typeface="Consolas"/>
              <a:cs typeface="Consolas"/>
              <a:sym typeface="Consolas"/>
            </a:endParaRPr>
          </a:p>
          <a:p>
            <a:pPr indent="0" lvl="0" marL="0">
              <a:spcBef>
                <a:spcPts val="0"/>
              </a:spcBef>
              <a:spcAft>
                <a:spcPts val="0"/>
              </a:spcAft>
              <a:buClr>
                <a:schemeClr val="dk1"/>
              </a:buClr>
              <a:buSzPts val="1100"/>
              <a:buFont typeface="Arial"/>
              <a:buNone/>
            </a:pPr>
            <a:r>
              <a:rPr lang="en">
                <a:solidFill>
                  <a:srgbClr val="F1C232"/>
                </a:solidFill>
                <a:latin typeface="Consolas"/>
                <a:ea typeface="Consolas"/>
                <a:cs typeface="Consolas"/>
                <a:sym typeface="Consolas"/>
              </a:rPr>
              <a:t>14</a:t>
            </a:r>
            <a:r>
              <a:rPr lang="en">
                <a:solidFill>
                  <a:schemeClr val="lt1"/>
                </a:solidFill>
                <a:latin typeface="Consolas"/>
                <a:ea typeface="Consolas"/>
                <a:cs typeface="Consolas"/>
                <a:sym typeface="Consolas"/>
              </a:rPr>
              <a:t>    </a:t>
            </a:r>
            <a:r>
              <a:rPr lang="en">
                <a:solidFill>
                  <a:srgbClr val="B6D7A8"/>
                </a:solidFill>
                <a:latin typeface="Consolas"/>
                <a:ea typeface="Consolas"/>
                <a:cs typeface="Consolas"/>
                <a:sym typeface="Consolas"/>
              </a:rPr>
              <a:t>"Major League Hacking is commonly called MLH."</a:t>
            </a:r>
            <a:r>
              <a:rPr lang="en">
                <a:solidFill>
                  <a:schemeClr val="lt1"/>
                </a:solidFill>
                <a:latin typeface="Consolas"/>
                <a:ea typeface="Consolas"/>
                <a:cs typeface="Consolas"/>
                <a:sym typeface="Consolas"/>
              </a:rPr>
              <a:t>,</a:t>
            </a:r>
            <a:endParaRPr>
              <a:solidFill>
                <a:schemeClr val="lt1"/>
              </a:solidFill>
              <a:latin typeface="Consolas"/>
              <a:ea typeface="Consolas"/>
              <a:cs typeface="Consolas"/>
              <a:sym typeface="Consolas"/>
            </a:endParaRPr>
          </a:p>
          <a:p>
            <a:pPr indent="0" lvl="0" marL="0">
              <a:spcBef>
                <a:spcPts val="0"/>
              </a:spcBef>
              <a:spcAft>
                <a:spcPts val="0"/>
              </a:spcAft>
              <a:buClr>
                <a:schemeClr val="dk1"/>
              </a:buClr>
              <a:buSzPts val="1100"/>
              <a:buFont typeface="Arial"/>
              <a:buNone/>
            </a:pPr>
            <a:r>
              <a:rPr lang="en">
                <a:solidFill>
                  <a:srgbClr val="F1C232"/>
                </a:solidFill>
                <a:latin typeface="Consolas"/>
                <a:ea typeface="Consolas"/>
                <a:cs typeface="Consolas"/>
                <a:sym typeface="Consolas"/>
              </a:rPr>
              <a:t>15</a:t>
            </a:r>
            <a:r>
              <a:rPr lang="en">
                <a:solidFill>
                  <a:schemeClr val="lt1"/>
                </a:solidFill>
                <a:latin typeface="Consolas"/>
                <a:ea typeface="Consolas"/>
                <a:cs typeface="Consolas"/>
                <a:sym typeface="Consolas"/>
              </a:rPr>
              <a:t>    </a:t>
            </a:r>
            <a:r>
              <a:rPr lang="en">
                <a:solidFill>
                  <a:srgbClr val="B6D7A8"/>
                </a:solidFill>
                <a:latin typeface="Consolas"/>
                <a:ea typeface="Consolas"/>
                <a:cs typeface="Consolas"/>
                <a:sym typeface="Consolas"/>
              </a:rPr>
              <a:t>"Major League Hacking's mission is to empower hackers."</a:t>
            </a:r>
            <a:r>
              <a:rPr lang="en">
                <a:solidFill>
                  <a:schemeClr val="lt1"/>
                </a:solidFill>
                <a:latin typeface="Consolas"/>
                <a:ea typeface="Consolas"/>
                <a:cs typeface="Consolas"/>
                <a:sym typeface="Consolas"/>
              </a:rPr>
              <a:t>,</a:t>
            </a:r>
            <a:endParaRPr>
              <a:solidFill>
                <a:schemeClr val="lt1"/>
              </a:solidFill>
              <a:latin typeface="Consolas"/>
              <a:ea typeface="Consolas"/>
              <a:cs typeface="Consolas"/>
              <a:sym typeface="Consolas"/>
            </a:endParaRPr>
          </a:p>
          <a:p>
            <a:pPr indent="0" lvl="0" marL="0">
              <a:spcBef>
                <a:spcPts val="0"/>
              </a:spcBef>
              <a:spcAft>
                <a:spcPts val="0"/>
              </a:spcAft>
              <a:buClr>
                <a:schemeClr val="dk1"/>
              </a:buClr>
              <a:buSzPts val="1100"/>
              <a:buFont typeface="Arial"/>
              <a:buNone/>
            </a:pPr>
            <a:r>
              <a:rPr lang="en">
                <a:solidFill>
                  <a:srgbClr val="F1C232"/>
                </a:solidFill>
                <a:latin typeface="Consolas"/>
                <a:ea typeface="Consolas"/>
                <a:cs typeface="Consolas"/>
                <a:sym typeface="Consolas"/>
              </a:rPr>
              <a:t>16</a:t>
            </a:r>
            <a:r>
              <a:rPr lang="en">
                <a:solidFill>
                  <a:schemeClr val="lt1"/>
                </a:solidFill>
                <a:latin typeface="Consolas"/>
                <a:ea typeface="Consolas"/>
                <a:cs typeface="Consolas"/>
                <a:sym typeface="Consolas"/>
              </a:rPr>
              <a:t>    </a:t>
            </a:r>
            <a:r>
              <a:rPr lang="en">
                <a:solidFill>
                  <a:srgbClr val="B6D7A8"/>
                </a:solidFill>
                <a:latin typeface="Consolas"/>
                <a:ea typeface="Consolas"/>
                <a:cs typeface="Consolas"/>
                <a:sym typeface="Consolas"/>
              </a:rPr>
              <a:t>"Over 65,000 student hackers participated in Major League Hacking..."</a:t>
            </a:r>
            <a:r>
              <a:rPr lang="en">
                <a:solidFill>
                  <a:schemeClr val="lt1"/>
                </a:solidFill>
                <a:latin typeface="Consolas"/>
                <a:ea typeface="Consolas"/>
                <a:cs typeface="Consolas"/>
                <a:sym typeface="Consolas"/>
              </a:rPr>
              <a:t>,</a:t>
            </a:r>
            <a:endParaRPr>
              <a:solidFill>
                <a:schemeClr val="lt1"/>
              </a:solidFill>
              <a:latin typeface="Consolas"/>
              <a:ea typeface="Consolas"/>
              <a:cs typeface="Consolas"/>
              <a:sym typeface="Consolas"/>
            </a:endParaRPr>
          </a:p>
          <a:p>
            <a:pPr indent="0" lvl="0" marL="0">
              <a:spcBef>
                <a:spcPts val="0"/>
              </a:spcBef>
              <a:spcAft>
                <a:spcPts val="0"/>
              </a:spcAft>
              <a:buClr>
                <a:schemeClr val="dk1"/>
              </a:buClr>
              <a:buSzPts val="1100"/>
              <a:buFont typeface="Arial"/>
              <a:buNone/>
            </a:pPr>
            <a:r>
              <a:rPr lang="en">
                <a:solidFill>
                  <a:srgbClr val="F1C232"/>
                </a:solidFill>
                <a:latin typeface="Consolas"/>
                <a:ea typeface="Consolas"/>
                <a:cs typeface="Consolas"/>
                <a:sym typeface="Consolas"/>
              </a:rPr>
              <a:t>17</a:t>
            </a:r>
            <a:r>
              <a:rPr lang="en">
                <a:solidFill>
                  <a:schemeClr val="lt1"/>
                </a:solidFill>
                <a:latin typeface="Consolas"/>
                <a:ea typeface="Consolas"/>
                <a:cs typeface="Consolas"/>
                <a:sym typeface="Consolas"/>
              </a:rPr>
              <a:t>    </a:t>
            </a:r>
            <a:r>
              <a:rPr lang="en">
                <a:solidFill>
                  <a:srgbClr val="B6D7A8"/>
                </a:solidFill>
                <a:latin typeface="Consolas"/>
                <a:ea typeface="Consolas"/>
                <a:cs typeface="Consolas"/>
                <a:sym typeface="Consolas"/>
              </a:rPr>
              <a:t>"Major League Hacking was founded in 2013 by Swift and Jon."</a:t>
            </a:r>
            <a:r>
              <a:rPr lang="en">
                <a:solidFill>
                  <a:schemeClr val="lt1"/>
                </a:solidFill>
                <a:latin typeface="Consolas"/>
                <a:ea typeface="Consolas"/>
                <a:cs typeface="Consolas"/>
                <a:sym typeface="Consolas"/>
              </a:rPr>
              <a:t>,</a:t>
            </a:r>
            <a:endParaRPr>
              <a:solidFill>
                <a:schemeClr val="lt1"/>
              </a:solidFill>
              <a:latin typeface="Consolas"/>
              <a:ea typeface="Consolas"/>
              <a:cs typeface="Consolas"/>
              <a:sym typeface="Consolas"/>
            </a:endParaRPr>
          </a:p>
          <a:p>
            <a:pPr indent="0" lvl="0" marL="0">
              <a:spcBef>
                <a:spcPts val="0"/>
              </a:spcBef>
              <a:spcAft>
                <a:spcPts val="0"/>
              </a:spcAft>
              <a:buClr>
                <a:schemeClr val="dk1"/>
              </a:buClr>
              <a:buSzPts val="1100"/>
              <a:buFont typeface="Arial"/>
              <a:buNone/>
            </a:pPr>
            <a:r>
              <a:rPr lang="en">
                <a:solidFill>
                  <a:srgbClr val="F1C232"/>
                </a:solidFill>
                <a:latin typeface="Consolas"/>
                <a:ea typeface="Consolas"/>
                <a:cs typeface="Consolas"/>
                <a:sym typeface="Consolas"/>
              </a:rPr>
              <a:t>18</a:t>
            </a:r>
            <a:r>
              <a:rPr lang="en">
                <a:solidFill>
                  <a:schemeClr val="lt1"/>
                </a:solidFill>
                <a:latin typeface="Consolas"/>
                <a:ea typeface="Consolas"/>
                <a:cs typeface="Consolas"/>
                <a:sym typeface="Consolas"/>
              </a:rPr>
              <a:t>    </a:t>
            </a:r>
            <a:r>
              <a:rPr lang="en">
                <a:solidFill>
                  <a:srgbClr val="B6D7A8"/>
                </a:solidFill>
                <a:latin typeface="Consolas"/>
                <a:ea typeface="Consolas"/>
                <a:cs typeface="Consolas"/>
                <a:sym typeface="Consolas"/>
              </a:rPr>
              <a:t>"Hackers created over 12,000 projects at MLH hackathons in 2016."</a:t>
            </a:r>
            <a:r>
              <a:rPr lang="en">
                <a:solidFill>
                  <a:schemeClr val="lt1"/>
                </a:solidFill>
                <a:latin typeface="Consolas"/>
                <a:ea typeface="Consolas"/>
                <a:cs typeface="Consolas"/>
                <a:sym typeface="Consolas"/>
              </a:rPr>
              <a:t>,</a:t>
            </a:r>
            <a:endParaRPr>
              <a:solidFill>
                <a:schemeClr val="lt1"/>
              </a:solidFill>
              <a:latin typeface="Consolas"/>
              <a:ea typeface="Consolas"/>
              <a:cs typeface="Consolas"/>
              <a:sym typeface="Consolas"/>
            </a:endParaRPr>
          </a:p>
          <a:p>
            <a:pPr indent="0" lvl="0" marL="0">
              <a:spcBef>
                <a:spcPts val="0"/>
              </a:spcBef>
              <a:spcAft>
                <a:spcPts val="0"/>
              </a:spcAft>
              <a:buClr>
                <a:schemeClr val="dk1"/>
              </a:buClr>
              <a:buSzPts val="1100"/>
              <a:buFont typeface="Arial"/>
              <a:buNone/>
            </a:pPr>
            <a:r>
              <a:rPr lang="en">
                <a:solidFill>
                  <a:srgbClr val="F1C232"/>
                </a:solidFill>
                <a:latin typeface="Consolas"/>
                <a:ea typeface="Consolas"/>
                <a:cs typeface="Consolas"/>
                <a:sym typeface="Consolas"/>
              </a:rPr>
              <a:t>19</a:t>
            </a:r>
            <a:r>
              <a:rPr lang="en">
                <a:solidFill>
                  <a:schemeClr val="lt1"/>
                </a:solidFill>
                <a:latin typeface="Consolas"/>
                <a:ea typeface="Consolas"/>
                <a:cs typeface="Consolas"/>
                <a:sym typeface="Consolas"/>
              </a:rPr>
              <a:t>    </a:t>
            </a:r>
            <a:r>
              <a:rPr lang="en">
                <a:solidFill>
                  <a:srgbClr val="B6D7A8"/>
                </a:solidFill>
                <a:latin typeface="Consolas"/>
                <a:ea typeface="Consolas"/>
                <a:cs typeface="Consolas"/>
                <a:sym typeface="Consolas"/>
              </a:rPr>
              <a:t>"Over 200 schools around the world hosted MLH hackathons in 2016."</a:t>
            </a:r>
            <a:r>
              <a:rPr lang="en">
                <a:solidFill>
                  <a:schemeClr val="lt1"/>
                </a:solidFill>
                <a:latin typeface="Consolas"/>
                <a:ea typeface="Consolas"/>
                <a:cs typeface="Consolas"/>
                <a:sym typeface="Consolas"/>
              </a:rPr>
              <a:t>,</a:t>
            </a:r>
            <a:endParaRPr>
              <a:solidFill>
                <a:schemeClr val="lt1"/>
              </a:solidFill>
              <a:latin typeface="Consolas"/>
              <a:ea typeface="Consolas"/>
              <a:cs typeface="Consolas"/>
              <a:sym typeface="Consolas"/>
            </a:endParaRPr>
          </a:p>
          <a:p>
            <a:pPr indent="0" lvl="0" marL="0">
              <a:spcBef>
                <a:spcPts val="0"/>
              </a:spcBef>
              <a:spcAft>
                <a:spcPts val="0"/>
              </a:spcAft>
              <a:buClr>
                <a:schemeClr val="dk1"/>
              </a:buClr>
              <a:buSzPts val="1100"/>
              <a:buFont typeface="Arial"/>
              <a:buNone/>
            </a:pPr>
            <a:r>
              <a:rPr lang="en">
                <a:solidFill>
                  <a:srgbClr val="F1C232"/>
                </a:solidFill>
                <a:latin typeface="Consolas"/>
                <a:ea typeface="Consolas"/>
                <a:cs typeface="Consolas"/>
                <a:sym typeface="Consolas"/>
              </a:rPr>
              <a:t>20</a:t>
            </a:r>
            <a:r>
              <a:rPr lang="en">
                <a:solidFill>
                  <a:schemeClr val="lt1"/>
                </a:solidFill>
                <a:latin typeface="Consolas"/>
                <a:ea typeface="Consolas"/>
                <a:cs typeface="Consolas"/>
                <a:sym typeface="Consolas"/>
              </a:rPr>
              <a:t>    </a:t>
            </a:r>
            <a:r>
              <a:rPr lang="en">
                <a:solidFill>
                  <a:srgbClr val="B6D7A8"/>
                </a:solidFill>
                <a:latin typeface="Consolas"/>
                <a:ea typeface="Consolas"/>
                <a:cs typeface="Consolas"/>
                <a:sym typeface="Consolas"/>
              </a:rPr>
              <a:t>"Major League Hacking is headquartered in New York City."</a:t>
            </a:r>
            <a:endParaRPr>
              <a:solidFill>
                <a:srgbClr val="B6D7A8"/>
              </a:solidFill>
              <a:latin typeface="Consolas"/>
              <a:ea typeface="Consolas"/>
              <a:cs typeface="Consolas"/>
              <a:sym typeface="Consolas"/>
            </a:endParaRPr>
          </a:p>
          <a:p>
            <a:pPr indent="0" lvl="0" marL="0">
              <a:spcBef>
                <a:spcPts val="0"/>
              </a:spcBef>
              <a:spcAft>
                <a:spcPts val="0"/>
              </a:spcAft>
              <a:buNone/>
            </a:pPr>
            <a:r>
              <a:rPr lang="en">
                <a:solidFill>
                  <a:srgbClr val="F1C232"/>
                </a:solidFill>
                <a:latin typeface="Consolas"/>
                <a:ea typeface="Consolas"/>
                <a:cs typeface="Consolas"/>
                <a:sym typeface="Consolas"/>
              </a:rPr>
              <a:t>21  </a:t>
            </a:r>
            <a:r>
              <a:rPr lang="en">
                <a:solidFill>
                  <a:schemeClr val="lt1"/>
                </a:solidFill>
                <a:latin typeface="Consolas"/>
                <a:ea typeface="Consolas"/>
                <a:cs typeface="Consolas"/>
                <a:sym typeface="Consolas"/>
              </a:rPr>
              <a:t>];</a:t>
            </a:r>
            <a:endParaRPr>
              <a:solidFill>
                <a:schemeClr val="lt1"/>
              </a:solidFill>
              <a:latin typeface="Consolas"/>
              <a:ea typeface="Consolas"/>
              <a:cs typeface="Consolas"/>
              <a:sym typeface="Consolas"/>
            </a:endParaRPr>
          </a:p>
        </p:txBody>
      </p:sp>
      <p:sp>
        <p:nvSpPr>
          <p:cNvPr id="340" name="Shape 340"/>
          <p:cNvSpPr txBox="1"/>
          <p:nvPr/>
        </p:nvSpPr>
        <p:spPr>
          <a:xfrm>
            <a:off x="527850" y="1970911"/>
            <a:ext cx="8088300" cy="1219800"/>
          </a:xfrm>
          <a:prstGeom prst="rect">
            <a:avLst/>
          </a:prstGeom>
          <a:noFill/>
          <a:ln>
            <a:noFill/>
          </a:ln>
        </p:spPr>
        <p:txBody>
          <a:bodyPr anchorCtr="0" anchor="t" bIns="91425" lIns="91425" spcFirstLastPara="1" rIns="91425" wrap="square" tIns="91425">
            <a:noAutofit/>
          </a:bodyPr>
          <a:lstStyle/>
          <a:p>
            <a:pPr indent="0" lvl="0" marL="0" rtl="0">
              <a:lnSpc>
                <a:spcPct val="115000"/>
              </a:lnSpc>
              <a:spcBef>
                <a:spcPts val="0"/>
              </a:spcBef>
              <a:spcAft>
                <a:spcPts val="0"/>
              </a:spcAft>
              <a:buNone/>
            </a:pPr>
            <a:r>
              <a:rPr lang="en" sz="2200">
                <a:solidFill>
                  <a:schemeClr val="dk1"/>
                </a:solidFill>
                <a:latin typeface="Open Sans"/>
                <a:ea typeface="Open Sans"/>
                <a:cs typeface="Open Sans"/>
                <a:sym typeface="Open Sans"/>
              </a:rPr>
              <a:t>Find the </a:t>
            </a:r>
            <a:r>
              <a:rPr lang="en" sz="2200">
                <a:solidFill>
                  <a:srgbClr val="5EA5E5"/>
                </a:solidFill>
                <a:latin typeface="Consolas"/>
                <a:ea typeface="Consolas"/>
                <a:cs typeface="Consolas"/>
                <a:sym typeface="Consolas"/>
              </a:rPr>
              <a:t>FACTS</a:t>
            </a:r>
            <a:r>
              <a:rPr lang="en" sz="2200">
                <a:solidFill>
                  <a:schemeClr val="dk1"/>
                </a:solidFill>
                <a:latin typeface="Open Sans"/>
                <a:ea typeface="Open Sans"/>
                <a:cs typeface="Open Sans"/>
                <a:sym typeface="Open Sans"/>
              </a:rPr>
              <a:t> array inside </a:t>
            </a:r>
            <a:r>
              <a:rPr lang="en" sz="2200">
                <a:solidFill>
                  <a:srgbClr val="5EA5E5"/>
                </a:solidFill>
                <a:latin typeface="Consolas"/>
                <a:ea typeface="Consolas"/>
                <a:cs typeface="Consolas"/>
                <a:sym typeface="Consolas"/>
              </a:rPr>
              <a:t>index.js</a:t>
            </a:r>
            <a:r>
              <a:rPr lang="en" sz="2200">
                <a:solidFill>
                  <a:schemeClr val="dk1"/>
                </a:solidFill>
                <a:latin typeface="Open Sans"/>
                <a:ea typeface="Open Sans"/>
                <a:cs typeface="Open Sans"/>
                <a:sym typeface="Open Sans"/>
              </a:rPr>
              <a:t>. </a:t>
            </a:r>
            <a:endParaRPr sz="2200">
              <a:solidFill>
                <a:schemeClr val="dk1"/>
              </a:solidFill>
              <a:latin typeface="Open Sans"/>
              <a:ea typeface="Open Sans"/>
              <a:cs typeface="Open Sans"/>
              <a:sym typeface="Open Sans"/>
            </a:endParaRPr>
          </a:p>
          <a:p>
            <a:pPr indent="0" lvl="0" marL="0" rtl="0">
              <a:lnSpc>
                <a:spcPct val="115000"/>
              </a:lnSpc>
              <a:spcBef>
                <a:spcPts val="0"/>
              </a:spcBef>
              <a:spcAft>
                <a:spcPts val="0"/>
              </a:spcAft>
              <a:buNone/>
            </a:pPr>
            <a:r>
              <a:rPr lang="en" sz="2200">
                <a:solidFill>
                  <a:schemeClr val="dk1"/>
                </a:solidFill>
                <a:latin typeface="Open Sans"/>
                <a:ea typeface="Open Sans"/>
                <a:cs typeface="Open Sans"/>
                <a:sym typeface="Open Sans"/>
              </a:rPr>
              <a:t>Replace the facts about MLH with facts of your choice!</a:t>
            </a:r>
            <a:endParaRPr sz="2200">
              <a:solidFill>
                <a:schemeClr val="dk1"/>
              </a:solidFill>
              <a:latin typeface="Open Sans"/>
              <a:ea typeface="Open Sans"/>
              <a:cs typeface="Open Sans"/>
              <a:sym typeface="Open Sans"/>
            </a:endParaRPr>
          </a:p>
        </p:txBody>
      </p:sp>
      <p:sp>
        <p:nvSpPr>
          <p:cNvPr id="341" name="Shape 341"/>
          <p:cNvSpPr txBox="1"/>
          <p:nvPr/>
        </p:nvSpPr>
        <p:spPr>
          <a:xfrm>
            <a:off x="2310300" y="1314042"/>
            <a:ext cx="4523400" cy="474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2400">
                <a:solidFill>
                  <a:srgbClr val="5EA5E5"/>
                </a:solidFill>
                <a:latin typeface="Open Sans"/>
                <a:ea typeface="Open Sans"/>
                <a:cs typeface="Open Sans"/>
                <a:sym typeface="Open Sans"/>
              </a:rPr>
              <a:t>Instructions</a:t>
            </a:r>
            <a:endParaRPr sz="2400">
              <a:solidFill>
                <a:schemeClr val="dk1"/>
              </a:solidFill>
              <a:latin typeface="Open Sans"/>
              <a:ea typeface="Open Sans"/>
              <a:cs typeface="Open Sans"/>
              <a:sym typeface="Open Sans"/>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5" name="Shape 345"/>
        <p:cNvGrpSpPr/>
        <p:nvPr/>
      </p:nvGrpSpPr>
      <p:grpSpPr>
        <a:xfrm>
          <a:off x="0" y="0"/>
          <a:ext cx="0" cy="0"/>
          <a:chOff x="0" y="0"/>
          <a:chExt cx="0" cy="0"/>
        </a:xfrm>
      </p:grpSpPr>
      <p:pic>
        <p:nvPicPr>
          <p:cNvPr id="346" name="Shape 346"/>
          <p:cNvPicPr preferRelativeResize="0"/>
          <p:nvPr/>
        </p:nvPicPr>
        <p:blipFill rotWithShape="1">
          <a:blip r:embed="rId3">
            <a:alphaModFix/>
          </a:blip>
          <a:srcRect b="21795" l="0" r="0" t="0"/>
          <a:stretch/>
        </p:blipFill>
        <p:spPr>
          <a:xfrm>
            <a:off x="333375" y="2794700"/>
            <a:ext cx="8477250" cy="3516025"/>
          </a:xfrm>
          <a:prstGeom prst="rect">
            <a:avLst/>
          </a:prstGeom>
          <a:noFill/>
          <a:ln>
            <a:noFill/>
          </a:ln>
        </p:spPr>
      </p:pic>
      <p:sp>
        <p:nvSpPr>
          <p:cNvPr id="347" name="Shape 347"/>
          <p:cNvSpPr txBox="1"/>
          <p:nvPr>
            <p:ph type="title"/>
          </p:nvPr>
        </p:nvSpPr>
        <p:spPr>
          <a:xfrm>
            <a:off x="220825" y="647750"/>
            <a:ext cx="8820900" cy="8244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 sz="3000"/>
              <a:t>Code Review: The Handlers Object</a:t>
            </a:r>
            <a:endParaRPr sz="3000"/>
          </a:p>
        </p:txBody>
      </p:sp>
      <p:sp>
        <p:nvSpPr>
          <p:cNvPr id="348" name="Shape 348"/>
          <p:cNvSpPr txBox="1"/>
          <p:nvPr/>
        </p:nvSpPr>
        <p:spPr>
          <a:xfrm>
            <a:off x="529950" y="3172466"/>
            <a:ext cx="7704600" cy="28902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a:solidFill>
                  <a:srgbClr val="F1C232"/>
                </a:solidFill>
                <a:latin typeface="Consolas"/>
                <a:ea typeface="Consolas"/>
                <a:cs typeface="Consolas"/>
                <a:sym typeface="Consolas"/>
              </a:rPr>
              <a:t>23</a:t>
            </a:r>
            <a:r>
              <a:rPr lang="en">
                <a:solidFill>
                  <a:schemeClr val="lt1"/>
                </a:solidFill>
                <a:latin typeface="Consolas"/>
                <a:ea typeface="Consolas"/>
                <a:cs typeface="Consolas"/>
                <a:sym typeface="Consolas"/>
              </a:rPr>
              <a:t>  </a:t>
            </a:r>
            <a:r>
              <a:rPr lang="en">
                <a:solidFill>
                  <a:srgbClr val="B4A7D6"/>
                </a:solidFill>
                <a:latin typeface="Consolas"/>
                <a:ea typeface="Consolas"/>
                <a:cs typeface="Consolas"/>
                <a:sym typeface="Consolas"/>
              </a:rPr>
              <a:t>var</a:t>
            </a:r>
            <a:r>
              <a:rPr lang="en">
                <a:solidFill>
                  <a:schemeClr val="lt1"/>
                </a:solidFill>
                <a:latin typeface="Consolas"/>
                <a:ea typeface="Consolas"/>
                <a:cs typeface="Consolas"/>
                <a:sym typeface="Consolas"/>
              </a:rPr>
              <a:t> handlers = {</a:t>
            </a:r>
            <a:endParaRPr>
              <a:solidFill>
                <a:schemeClr val="lt1"/>
              </a:solidFill>
              <a:latin typeface="Consolas"/>
              <a:ea typeface="Consolas"/>
              <a:cs typeface="Consolas"/>
              <a:sym typeface="Consolas"/>
            </a:endParaRPr>
          </a:p>
          <a:p>
            <a:pPr indent="0" lvl="0" marL="0">
              <a:spcBef>
                <a:spcPts val="0"/>
              </a:spcBef>
              <a:spcAft>
                <a:spcPts val="0"/>
              </a:spcAft>
              <a:buNone/>
            </a:pPr>
            <a:r>
              <a:rPr lang="en">
                <a:solidFill>
                  <a:srgbClr val="F1C232"/>
                </a:solidFill>
                <a:latin typeface="Consolas"/>
                <a:ea typeface="Consolas"/>
                <a:cs typeface="Consolas"/>
                <a:sym typeface="Consolas"/>
              </a:rPr>
              <a:t>24</a:t>
            </a:r>
            <a:r>
              <a:rPr lang="en">
                <a:solidFill>
                  <a:schemeClr val="lt1"/>
                </a:solidFill>
                <a:latin typeface="Consolas"/>
                <a:ea typeface="Consolas"/>
                <a:cs typeface="Consolas"/>
                <a:sym typeface="Consolas"/>
              </a:rPr>
              <a:t>    </a:t>
            </a:r>
            <a:r>
              <a:rPr lang="en">
                <a:solidFill>
                  <a:srgbClr val="B6D7A8"/>
                </a:solidFill>
                <a:latin typeface="Consolas"/>
                <a:ea typeface="Consolas"/>
                <a:cs typeface="Consolas"/>
                <a:sym typeface="Consolas"/>
              </a:rPr>
              <a:t>'LaunchRequest'</a:t>
            </a:r>
            <a:r>
              <a:rPr lang="en">
                <a:solidFill>
                  <a:schemeClr val="lt1"/>
                </a:solidFill>
                <a:latin typeface="Consolas"/>
                <a:ea typeface="Consolas"/>
                <a:cs typeface="Consolas"/>
                <a:sym typeface="Consolas"/>
              </a:rPr>
              <a:t>: </a:t>
            </a:r>
            <a:r>
              <a:rPr lang="en">
                <a:solidFill>
                  <a:srgbClr val="B4A7D6"/>
                </a:solidFill>
                <a:latin typeface="Consolas"/>
                <a:ea typeface="Consolas"/>
                <a:cs typeface="Consolas"/>
                <a:sym typeface="Consolas"/>
              </a:rPr>
              <a:t>function</a:t>
            </a:r>
            <a:r>
              <a:rPr lang="en">
                <a:solidFill>
                  <a:schemeClr val="lt1"/>
                </a:solidFill>
                <a:latin typeface="Consolas"/>
                <a:ea typeface="Consolas"/>
                <a:cs typeface="Consolas"/>
                <a:sym typeface="Consolas"/>
              </a:rPr>
              <a:t>() { </a:t>
            </a:r>
            <a:r>
              <a:rPr lang="en">
                <a:solidFill>
                  <a:srgbClr val="B4A7D6"/>
                </a:solidFill>
                <a:latin typeface="Consolas"/>
                <a:ea typeface="Consolas"/>
                <a:cs typeface="Consolas"/>
                <a:sym typeface="Consolas"/>
              </a:rPr>
              <a:t>this</a:t>
            </a:r>
            <a:r>
              <a:rPr lang="en">
                <a:solidFill>
                  <a:schemeClr val="lt1"/>
                </a:solidFill>
                <a:latin typeface="Consolas"/>
                <a:ea typeface="Consolas"/>
                <a:cs typeface="Consolas"/>
                <a:sym typeface="Consolas"/>
              </a:rPr>
              <a:t>.emit(</a:t>
            </a:r>
            <a:r>
              <a:rPr lang="en">
                <a:solidFill>
                  <a:srgbClr val="B6D7A8"/>
                </a:solidFill>
                <a:latin typeface="Consolas"/>
                <a:ea typeface="Consolas"/>
                <a:cs typeface="Consolas"/>
                <a:sym typeface="Consolas"/>
              </a:rPr>
              <a:t>'GetFact'</a:t>
            </a:r>
            <a:r>
              <a:rPr lang="en">
                <a:solidFill>
                  <a:schemeClr val="lt1"/>
                </a:solidFill>
                <a:latin typeface="Consolas"/>
                <a:ea typeface="Consolas"/>
                <a:cs typeface="Consolas"/>
                <a:sym typeface="Consolas"/>
              </a:rPr>
              <a:t>); },</a:t>
            </a:r>
            <a:endParaRPr>
              <a:solidFill>
                <a:schemeClr val="lt1"/>
              </a:solidFill>
              <a:latin typeface="Consolas"/>
              <a:ea typeface="Consolas"/>
              <a:cs typeface="Consolas"/>
              <a:sym typeface="Consolas"/>
            </a:endParaRPr>
          </a:p>
          <a:p>
            <a:pPr indent="0" lvl="0" marL="0">
              <a:spcBef>
                <a:spcPts val="0"/>
              </a:spcBef>
              <a:spcAft>
                <a:spcPts val="0"/>
              </a:spcAft>
              <a:buNone/>
            </a:pPr>
            <a:r>
              <a:rPr lang="en">
                <a:solidFill>
                  <a:srgbClr val="F1C232"/>
                </a:solidFill>
                <a:latin typeface="Consolas"/>
                <a:ea typeface="Consolas"/>
                <a:cs typeface="Consolas"/>
                <a:sym typeface="Consolas"/>
              </a:rPr>
              <a:t>25</a:t>
            </a:r>
            <a:r>
              <a:rPr lang="en">
                <a:solidFill>
                  <a:schemeClr val="lt1"/>
                </a:solidFill>
                <a:latin typeface="Consolas"/>
                <a:ea typeface="Consolas"/>
                <a:cs typeface="Consolas"/>
                <a:sym typeface="Consolas"/>
              </a:rPr>
              <a:t>    </a:t>
            </a:r>
            <a:r>
              <a:rPr lang="en">
                <a:solidFill>
                  <a:srgbClr val="B6D7A8"/>
                </a:solidFill>
                <a:latin typeface="Consolas"/>
                <a:ea typeface="Consolas"/>
                <a:cs typeface="Consolas"/>
                <a:sym typeface="Consolas"/>
              </a:rPr>
              <a:t>'GetNewFactIntent'</a:t>
            </a:r>
            <a:r>
              <a:rPr lang="en">
                <a:solidFill>
                  <a:schemeClr val="lt1"/>
                </a:solidFill>
                <a:latin typeface="Consolas"/>
                <a:ea typeface="Consolas"/>
                <a:cs typeface="Consolas"/>
                <a:sym typeface="Consolas"/>
              </a:rPr>
              <a:t>: </a:t>
            </a:r>
            <a:r>
              <a:rPr lang="en">
                <a:solidFill>
                  <a:srgbClr val="B4A7D6"/>
                </a:solidFill>
                <a:latin typeface="Consolas"/>
                <a:ea typeface="Consolas"/>
                <a:cs typeface="Consolas"/>
                <a:sym typeface="Consolas"/>
              </a:rPr>
              <a:t>function</a:t>
            </a:r>
            <a:r>
              <a:rPr lang="en">
                <a:solidFill>
                  <a:schemeClr val="lt1"/>
                </a:solidFill>
                <a:latin typeface="Consolas"/>
                <a:ea typeface="Consolas"/>
                <a:cs typeface="Consolas"/>
                <a:sym typeface="Consolas"/>
              </a:rPr>
              <a:t>() { </a:t>
            </a:r>
            <a:r>
              <a:rPr lang="en">
                <a:solidFill>
                  <a:srgbClr val="B4A7D6"/>
                </a:solidFill>
                <a:latin typeface="Consolas"/>
                <a:ea typeface="Consolas"/>
                <a:cs typeface="Consolas"/>
                <a:sym typeface="Consolas"/>
              </a:rPr>
              <a:t>this</a:t>
            </a:r>
            <a:r>
              <a:rPr lang="en">
                <a:solidFill>
                  <a:schemeClr val="lt1"/>
                </a:solidFill>
                <a:latin typeface="Consolas"/>
                <a:ea typeface="Consolas"/>
                <a:cs typeface="Consolas"/>
                <a:sym typeface="Consolas"/>
              </a:rPr>
              <a:t>.emit(</a:t>
            </a:r>
            <a:r>
              <a:rPr lang="en">
                <a:solidFill>
                  <a:srgbClr val="B6D7A8"/>
                </a:solidFill>
                <a:latin typeface="Consolas"/>
                <a:ea typeface="Consolas"/>
                <a:cs typeface="Consolas"/>
                <a:sym typeface="Consolas"/>
              </a:rPr>
              <a:t>'GetFact'</a:t>
            </a:r>
            <a:r>
              <a:rPr lang="en">
                <a:solidFill>
                  <a:schemeClr val="lt1"/>
                </a:solidFill>
                <a:latin typeface="Consolas"/>
                <a:ea typeface="Consolas"/>
                <a:cs typeface="Consolas"/>
                <a:sym typeface="Consolas"/>
              </a:rPr>
              <a:t>); },</a:t>
            </a:r>
            <a:endParaRPr>
              <a:solidFill>
                <a:schemeClr val="lt1"/>
              </a:solidFill>
              <a:latin typeface="Consolas"/>
              <a:ea typeface="Consolas"/>
              <a:cs typeface="Consolas"/>
              <a:sym typeface="Consolas"/>
            </a:endParaRPr>
          </a:p>
          <a:p>
            <a:pPr indent="0" lvl="0" marL="0">
              <a:spcBef>
                <a:spcPts val="0"/>
              </a:spcBef>
              <a:spcAft>
                <a:spcPts val="0"/>
              </a:spcAft>
              <a:buNone/>
            </a:pPr>
            <a:r>
              <a:rPr lang="en">
                <a:solidFill>
                  <a:srgbClr val="F1C232"/>
                </a:solidFill>
                <a:latin typeface="Consolas"/>
                <a:ea typeface="Consolas"/>
                <a:cs typeface="Consolas"/>
                <a:sym typeface="Consolas"/>
              </a:rPr>
              <a:t>26</a:t>
            </a:r>
            <a:r>
              <a:rPr lang="en">
                <a:solidFill>
                  <a:schemeClr val="lt1"/>
                </a:solidFill>
                <a:latin typeface="Consolas"/>
                <a:ea typeface="Consolas"/>
                <a:cs typeface="Consolas"/>
                <a:sym typeface="Consolas"/>
              </a:rPr>
              <a:t>    </a:t>
            </a:r>
            <a:r>
              <a:rPr lang="en">
                <a:solidFill>
                  <a:srgbClr val="B6D7A8"/>
                </a:solidFill>
                <a:latin typeface="Consolas"/>
                <a:ea typeface="Consolas"/>
                <a:cs typeface="Consolas"/>
                <a:sym typeface="Consolas"/>
              </a:rPr>
              <a:t>'GetFact'</a:t>
            </a:r>
            <a:r>
              <a:rPr lang="en">
                <a:solidFill>
                  <a:schemeClr val="lt1"/>
                </a:solidFill>
                <a:latin typeface="Consolas"/>
                <a:ea typeface="Consolas"/>
                <a:cs typeface="Consolas"/>
                <a:sym typeface="Consolas"/>
              </a:rPr>
              <a:t>: </a:t>
            </a:r>
            <a:r>
              <a:rPr lang="en">
                <a:solidFill>
                  <a:srgbClr val="B4A7D6"/>
                </a:solidFill>
                <a:latin typeface="Consolas"/>
                <a:ea typeface="Consolas"/>
                <a:cs typeface="Consolas"/>
                <a:sym typeface="Consolas"/>
              </a:rPr>
              <a:t>function</a:t>
            </a:r>
            <a:r>
              <a:rPr lang="en">
                <a:solidFill>
                  <a:schemeClr val="lt1"/>
                </a:solidFill>
                <a:latin typeface="Consolas"/>
                <a:ea typeface="Consolas"/>
                <a:cs typeface="Consolas"/>
                <a:sym typeface="Consolas"/>
              </a:rPr>
              <a:t>() {</a:t>
            </a:r>
            <a:endParaRPr>
              <a:solidFill>
                <a:schemeClr val="lt1"/>
              </a:solidFill>
              <a:latin typeface="Consolas"/>
              <a:ea typeface="Consolas"/>
              <a:cs typeface="Consolas"/>
              <a:sym typeface="Consolas"/>
            </a:endParaRPr>
          </a:p>
          <a:p>
            <a:pPr indent="0" lvl="0" marL="0">
              <a:spcBef>
                <a:spcPts val="0"/>
              </a:spcBef>
              <a:spcAft>
                <a:spcPts val="0"/>
              </a:spcAft>
              <a:buNone/>
            </a:pPr>
            <a:r>
              <a:rPr lang="en">
                <a:solidFill>
                  <a:srgbClr val="F1C232"/>
                </a:solidFill>
                <a:latin typeface="Consolas"/>
                <a:ea typeface="Consolas"/>
                <a:cs typeface="Consolas"/>
                <a:sym typeface="Consolas"/>
              </a:rPr>
              <a:t>27</a:t>
            </a:r>
            <a:r>
              <a:rPr lang="en">
                <a:solidFill>
                  <a:schemeClr val="lt1"/>
                </a:solidFill>
                <a:latin typeface="Consolas"/>
                <a:ea typeface="Consolas"/>
                <a:cs typeface="Consolas"/>
                <a:sym typeface="Consolas"/>
              </a:rPr>
              <a:t>      </a:t>
            </a:r>
            <a:r>
              <a:rPr lang="en">
                <a:solidFill>
                  <a:srgbClr val="B7B7B7"/>
                </a:solidFill>
                <a:latin typeface="Consolas"/>
                <a:ea typeface="Consolas"/>
                <a:cs typeface="Consolas"/>
                <a:sym typeface="Consolas"/>
              </a:rPr>
              <a:t>// Randomly select a fact from the array</a:t>
            </a:r>
            <a:endParaRPr>
              <a:solidFill>
                <a:srgbClr val="B7B7B7"/>
              </a:solidFill>
              <a:latin typeface="Consolas"/>
              <a:ea typeface="Consolas"/>
              <a:cs typeface="Consolas"/>
              <a:sym typeface="Consolas"/>
            </a:endParaRPr>
          </a:p>
          <a:p>
            <a:pPr indent="0" lvl="0" marL="0">
              <a:spcBef>
                <a:spcPts val="0"/>
              </a:spcBef>
              <a:spcAft>
                <a:spcPts val="0"/>
              </a:spcAft>
              <a:buNone/>
            </a:pPr>
            <a:r>
              <a:rPr lang="en">
                <a:solidFill>
                  <a:srgbClr val="F1C232"/>
                </a:solidFill>
                <a:latin typeface="Consolas"/>
                <a:ea typeface="Consolas"/>
                <a:cs typeface="Consolas"/>
                <a:sym typeface="Consolas"/>
              </a:rPr>
              <a:t>28</a:t>
            </a:r>
            <a:r>
              <a:rPr lang="en">
                <a:solidFill>
                  <a:schemeClr val="lt1"/>
                </a:solidFill>
                <a:latin typeface="Consolas"/>
                <a:ea typeface="Consolas"/>
                <a:cs typeface="Consolas"/>
                <a:sym typeface="Consolas"/>
              </a:rPr>
              <a:t>      </a:t>
            </a:r>
            <a:r>
              <a:rPr lang="en">
                <a:solidFill>
                  <a:srgbClr val="B4A7D6"/>
                </a:solidFill>
                <a:latin typeface="Consolas"/>
                <a:ea typeface="Consolas"/>
                <a:cs typeface="Consolas"/>
                <a:sym typeface="Consolas"/>
              </a:rPr>
              <a:t>const</a:t>
            </a:r>
            <a:r>
              <a:rPr lang="en">
                <a:solidFill>
                  <a:schemeClr val="lt1"/>
                </a:solidFill>
                <a:latin typeface="Consolas"/>
                <a:ea typeface="Consolas"/>
                <a:cs typeface="Consolas"/>
                <a:sym typeface="Consolas"/>
              </a:rPr>
              <a:t> factIndex = Math.floor(Math.random() * FACTS.length);</a:t>
            </a:r>
            <a:endParaRPr>
              <a:solidFill>
                <a:schemeClr val="lt1"/>
              </a:solidFill>
              <a:latin typeface="Consolas"/>
              <a:ea typeface="Consolas"/>
              <a:cs typeface="Consolas"/>
              <a:sym typeface="Consolas"/>
            </a:endParaRPr>
          </a:p>
          <a:p>
            <a:pPr indent="0" lvl="0" marL="0">
              <a:spcBef>
                <a:spcPts val="0"/>
              </a:spcBef>
              <a:spcAft>
                <a:spcPts val="0"/>
              </a:spcAft>
              <a:buNone/>
            </a:pPr>
            <a:r>
              <a:rPr lang="en">
                <a:solidFill>
                  <a:srgbClr val="F1C232"/>
                </a:solidFill>
                <a:latin typeface="Consolas"/>
                <a:ea typeface="Consolas"/>
                <a:cs typeface="Consolas"/>
                <a:sym typeface="Consolas"/>
              </a:rPr>
              <a:t>29</a:t>
            </a:r>
            <a:r>
              <a:rPr lang="en">
                <a:solidFill>
                  <a:schemeClr val="lt1"/>
                </a:solidFill>
                <a:latin typeface="Consolas"/>
                <a:ea typeface="Consolas"/>
                <a:cs typeface="Consolas"/>
                <a:sym typeface="Consolas"/>
              </a:rPr>
              <a:t>      </a:t>
            </a:r>
            <a:r>
              <a:rPr lang="en">
                <a:solidFill>
                  <a:srgbClr val="B4A7D6"/>
                </a:solidFill>
                <a:latin typeface="Consolas"/>
                <a:ea typeface="Consolas"/>
                <a:cs typeface="Consolas"/>
                <a:sym typeface="Consolas"/>
              </a:rPr>
              <a:t>const</a:t>
            </a:r>
            <a:r>
              <a:rPr lang="en">
                <a:solidFill>
                  <a:schemeClr val="lt1"/>
                </a:solidFill>
                <a:latin typeface="Consolas"/>
                <a:ea typeface="Consolas"/>
                <a:cs typeface="Consolas"/>
                <a:sym typeface="Consolas"/>
              </a:rPr>
              <a:t> randomFact = FACTS[factIndex];</a:t>
            </a:r>
            <a:endParaRPr>
              <a:solidFill>
                <a:schemeClr val="lt1"/>
              </a:solidFill>
              <a:latin typeface="Consolas"/>
              <a:ea typeface="Consolas"/>
              <a:cs typeface="Consolas"/>
              <a:sym typeface="Consolas"/>
            </a:endParaRPr>
          </a:p>
          <a:p>
            <a:pPr indent="0" lvl="0" marL="0">
              <a:spcBef>
                <a:spcPts val="0"/>
              </a:spcBef>
              <a:spcAft>
                <a:spcPts val="0"/>
              </a:spcAft>
              <a:buNone/>
            </a:pPr>
            <a:r>
              <a:rPr lang="en">
                <a:solidFill>
                  <a:srgbClr val="F1C232"/>
                </a:solidFill>
                <a:latin typeface="Consolas"/>
                <a:ea typeface="Consolas"/>
                <a:cs typeface="Consolas"/>
                <a:sym typeface="Consolas"/>
              </a:rPr>
              <a:t>30</a:t>
            </a:r>
            <a:r>
              <a:rPr lang="en">
                <a:solidFill>
                  <a:schemeClr val="lt1"/>
                </a:solidFill>
                <a:latin typeface="Consolas"/>
                <a:ea typeface="Consolas"/>
                <a:cs typeface="Consolas"/>
                <a:sym typeface="Consolas"/>
              </a:rPr>
              <a:t>  </a:t>
            </a:r>
            <a:endParaRPr>
              <a:solidFill>
                <a:schemeClr val="lt1"/>
              </a:solidFill>
              <a:latin typeface="Consolas"/>
              <a:ea typeface="Consolas"/>
              <a:cs typeface="Consolas"/>
              <a:sym typeface="Consolas"/>
            </a:endParaRPr>
          </a:p>
          <a:p>
            <a:pPr indent="0" lvl="0" marL="0">
              <a:spcBef>
                <a:spcPts val="0"/>
              </a:spcBef>
              <a:spcAft>
                <a:spcPts val="0"/>
              </a:spcAft>
              <a:buNone/>
            </a:pPr>
            <a:r>
              <a:rPr lang="en">
                <a:solidFill>
                  <a:srgbClr val="F1C232"/>
                </a:solidFill>
                <a:latin typeface="Consolas"/>
                <a:ea typeface="Consolas"/>
                <a:cs typeface="Consolas"/>
                <a:sym typeface="Consolas"/>
              </a:rPr>
              <a:t>31</a:t>
            </a:r>
            <a:r>
              <a:rPr lang="en">
                <a:solidFill>
                  <a:schemeClr val="lt1"/>
                </a:solidFill>
                <a:latin typeface="Consolas"/>
                <a:ea typeface="Consolas"/>
                <a:cs typeface="Consolas"/>
                <a:sym typeface="Consolas"/>
              </a:rPr>
              <a:t>      </a:t>
            </a:r>
            <a:r>
              <a:rPr lang="en">
                <a:solidFill>
                  <a:srgbClr val="B7B7B7"/>
                </a:solidFill>
                <a:latin typeface="Consolas"/>
                <a:ea typeface="Consolas"/>
                <a:cs typeface="Consolas"/>
                <a:sym typeface="Consolas"/>
              </a:rPr>
              <a:t>// Create speech output</a:t>
            </a:r>
            <a:endParaRPr>
              <a:solidFill>
                <a:srgbClr val="B7B7B7"/>
              </a:solidFill>
              <a:latin typeface="Consolas"/>
              <a:ea typeface="Consolas"/>
              <a:cs typeface="Consolas"/>
              <a:sym typeface="Consolas"/>
            </a:endParaRPr>
          </a:p>
          <a:p>
            <a:pPr indent="0" lvl="0" marL="0">
              <a:spcBef>
                <a:spcPts val="0"/>
              </a:spcBef>
              <a:spcAft>
                <a:spcPts val="0"/>
              </a:spcAft>
              <a:buNone/>
            </a:pPr>
            <a:r>
              <a:rPr lang="en">
                <a:solidFill>
                  <a:srgbClr val="F1C232"/>
                </a:solidFill>
                <a:latin typeface="Consolas"/>
                <a:ea typeface="Consolas"/>
                <a:cs typeface="Consolas"/>
                <a:sym typeface="Consolas"/>
              </a:rPr>
              <a:t>32</a:t>
            </a:r>
            <a:r>
              <a:rPr lang="en">
                <a:solidFill>
                  <a:schemeClr val="lt1"/>
                </a:solidFill>
                <a:latin typeface="Consolas"/>
                <a:ea typeface="Consolas"/>
                <a:cs typeface="Consolas"/>
                <a:sym typeface="Consolas"/>
              </a:rPr>
              <a:t>      </a:t>
            </a:r>
            <a:r>
              <a:rPr lang="en">
                <a:solidFill>
                  <a:srgbClr val="B4A7D6"/>
                </a:solidFill>
                <a:latin typeface="Consolas"/>
                <a:ea typeface="Consolas"/>
                <a:cs typeface="Consolas"/>
                <a:sym typeface="Consolas"/>
              </a:rPr>
              <a:t>const</a:t>
            </a:r>
            <a:r>
              <a:rPr lang="en">
                <a:solidFill>
                  <a:schemeClr val="lt1"/>
                </a:solidFill>
                <a:latin typeface="Consolas"/>
                <a:ea typeface="Consolas"/>
                <a:cs typeface="Consolas"/>
                <a:sym typeface="Consolas"/>
              </a:rPr>
              <a:t> speechOutput = </a:t>
            </a:r>
            <a:r>
              <a:rPr lang="en">
                <a:solidFill>
                  <a:srgbClr val="B6D7A8"/>
                </a:solidFill>
                <a:latin typeface="Consolas"/>
                <a:ea typeface="Consolas"/>
                <a:cs typeface="Consolas"/>
                <a:sym typeface="Consolas"/>
              </a:rPr>
              <a:t>"Here's your fact: "</a:t>
            </a:r>
            <a:r>
              <a:rPr lang="en">
                <a:solidFill>
                  <a:schemeClr val="lt1"/>
                </a:solidFill>
                <a:latin typeface="Consolas"/>
                <a:ea typeface="Consolas"/>
                <a:cs typeface="Consolas"/>
                <a:sym typeface="Consolas"/>
              </a:rPr>
              <a:t> + randomFact;</a:t>
            </a:r>
            <a:endParaRPr>
              <a:solidFill>
                <a:schemeClr val="lt1"/>
              </a:solidFill>
              <a:latin typeface="Consolas"/>
              <a:ea typeface="Consolas"/>
              <a:cs typeface="Consolas"/>
              <a:sym typeface="Consolas"/>
            </a:endParaRPr>
          </a:p>
          <a:p>
            <a:pPr indent="0" lvl="0" marL="0">
              <a:spcBef>
                <a:spcPts val="0"/>
              </a:spcBef>
              <a:spcAft>
                <a:spcPts val="0"/>
              </a:spcAft>
              <a:buNone/>
            </a:pPr>
            <a:r>
              <a:rPr lang="en">
                <a:solidFill>
                  <a:srgbClr val="F1C232"/>
                </a:solidFill>
                <a:latin typeface="Consolas"/>
                <a:ea typeface="Consolas"/>
                <a:cs typeface="Consolas"/>
                <a:sym typeface="Consolas"/>
              </a:rPr>
              <a:t>33</a:t>
            </a:r>
            <a:r>
              <a:rPr lang="en">
                <a:solidFill>
                  <a:schemeClr val="lt1"/>
                </a:solidFill>
                <a:latin typeface="Consolas"/>
                <a:ea typeface="Consolas"/>
                <a:cs typeface="Consolas"/>
                <a:sym typeface="Consolas"/>
              </a:rPr>
              <a:t>      </a:t>
            </a:r>
            <a:r>
              <a:rPr lang="en">
                <a:solidFill>
                  <a:srgbClr val="B4A7D6"/>
                </a:solidFill>
                <a:latin typeface="Consolas"/>
                <a:ea typeface="Consolas"/>
                <a:cs typeface="Consolas"/>
                <a:sym typeface="Consolas"/>
              </a:rPr>
              <a:t>this</a:t>
            </a:r>
            <a:r>
              <a:rPr lang="en">
                <a:solidFill>
                  <a:schemeClr val="lt1"/>
                </a:solidFill>
                <a:latin typeface="Consolas"/>
                <a:ea typeface="Consolas"/>
                <a:cs typeface="Consolas"/>
                <a:sym typeface="Consolas"/>
              </a:rPr>
              <a:t>.emit(</a:t>
            </a:r>
            <a:r>
              <a:rPr lang="en">
                <a:solidFill>
                  <a:srgbClr val="B6D7A8"/>
                </a:solidFill>
                <a:latin typeface="Consolas"/>
                <a:ea typeface="Consolas"/>
                <a:cs typeface="Consolas"/>
                <a:sym typeface="Consolas"/>
              </a:rPr>
              <a:t>':tellWithCard'</a:t>
            </a:r>
            <a:r>
              <a:rPr lang="en">
                <a:solidFill>
                  <a:schemeClr val="lt1"/>
                </a:solidFill>
                <a:latin typeface="Consolas"/>
                <a:ea typeface="Consolas"/>
                <a:cs typeface="Consolas"/>
                <a:sym typeface="Consolas"/>
              </a:rPr>
              <a:t>, speechOutput, </a:t>
            </a:r>
            <a:r>
              <a:rPr lang="en">
                <a:solidFill>
                  <a:srgbClr val="B6D7A8"/>
                </a:solidFill>
                <a:latin typeface="Consolas"/>
                <a:ea typeface="Consolas"/>
                <a:cs typeface="Consolas"/>
                <a:sym typeface="Consolas"/>
              </a:rPr>
              <a:t>"MLH Facts"</a:t>
            </a:r>
            <a:r>
              <a:rPr lang="en">
                <a:solidFill>
                  <a:schemeClr val="lt1"/>
                </a:solidFill>
                <a:latin typeface="Consolas"/>
                <a:ea typeface="Consolas"/>
                <a:cs typeface="Consolas"/>
                <a:sym typeface="Consolas"/>
              </a:rPr>
              <a:t>, randomFact);</a:t>
            </a:r>
            <a:endParaRPr>
              <a:solidFill>
                <a:schemeClr val="lt1"/>
              </a:solidFill>
              <a:latin typeface="Consolas"/>
              <a:ea typeface="Consolas"/>
              <a:cs typeface="Consolas"/>
              <a:sym typeface="Consolas"/>
            </a:endParaRPr>
          </a:p>
          <a:p>
            <a:pPr indent="0" lvl="0" marL="0">
              <a:spcBef>
                <a:spcPts val="0"/>
              </a:spcBef>
              <a:spcAft>
                <a:spcPts val="0"/>
              </a:spcAft>
              <a:buNone/>
            </a:pPr>
            <a:r>
              <a:rPr lang="en">
                <a:solidFill>
                  <a:srgbClr val="F1C232"/>
                </a:solidFill>
                <a:latin typeface="Consolas"/>
                <a:ea typeface="Consolas"/>
                <a:cs typeface="Consolas"/>
                <a:sym typeface="Consolas"/>
              </a:rPr>
              <a:t>34</a:t>
            </a:r>
            <a:r>
              <a:rPr lang="en">
                <a:solidFill>
                  <a:schemeClr val="lt1"/>
                </a:solidFill>
                <a:latin typeface="Consolas"/>
                <a:ea typeface="Consolas"/>
                <a:cs typeface="Consolas"/>
                <a:sym typeface="Consolas"/>
              </a:rPr>
              <a:t>    }</a:t>
            </a:r>
            <a:endParaRPr>
              <a:solidFill>
                <a:schemeClr val="lt1"/>
              </a:solidFill>
              <a:latin typeface="Consolas"/>
              <a:ea typeface="Consolas"/>
              <a:cs typeface="Consolas"/>
              <a:sym typeface="Consolas"/>
            </a:endParaRPr>
          </a:p>
          <a:p>
            <a:pPr indent="0" lvl="0" marL="0">
              <a:spcBef>
                <a:spcPts val="0"/>
              </a:spcBef>
              <a:spcAft>
                <a:spcPts val="0"/>
              </a:spcAft>
              <a:buNone/>
            </a:pPr>
            <a:r>
              <a:rPr lang="en">
                <a:solidFill>
                  <a:srgbClr val="F1C232"/>
                </a:solidFill>
                <a:latin typeface="Consolas"/>
                <a:ea typeface="Consolas"/>
                <a:cs typeface="Consolas"/>
                <a:sym typeface="Consolas"/>
              </a:rPr>
              <a:t>35</a:t>
            </a:r>
            <a:r>
              <a:rPr lang="en">
                <a:solidFill>
                  <a:schemeClr val="lt1"/>
                </a:solidFill>
                <a:latin typeface="Consolas"/>
                <a:ea typeface="Consolas"/>
                <a:cs typeface="Consolas"/>
                <a:sym typeface="Consolas"/>
              </a:rPr>
              <a:t>  };</a:t>
            </a:r>
            <a:endParaRPr>
              <a:solidFill>
                <a:schemeClr val="lt1"/>
              </a:solidFill>
              <a:latin typeface="Consolas"/>
              <a:ea typeface="Consolas"/>
              <a:cs typeface="Consolas"/>
              <a:sym typeface="Consolas"/>
            </a:endParaRPr>
          </a:p>
          <a:p>
            <a:pPr indent="0" lvl="0" marL="0" rtl="0">
              <a:spcBef>
                <a:spcPts val="0"/>
              </a:spcBef>
              <a:spcAft>
                <a:spcPts val="0"/>
              </a:spcAft>
              <a:buNone/>
            </a:pPr>
            <a:r>
              <a:t/>
            </a:r>
            <a:endParaRPr>
              <a:solidFill>
                <a:srgbClr val="F1C232"/>
              </a:solidFill>
              <a:latin typeface="Consolas"/>
              <a:ea typeface="Consolas"/>
              <a:cs typeface="Consolas"/>
              <a:sym typeface="Consolas"/>
            </a:endParaRPr>
          </a:p>
        </p:txBody>
      </p:sp>
      <p:sp>
        <p:nvSpPr>
          <p:cNvPr id="349" name="Shape 349"/>
          <p:cNvSpPr txBox="1"/>
          <p:nvPr/>
        </p:nvSpPr>
        <p:spPr>
          <a:xfrm>
            <a:off x="758550" y="1472150"/>
            <a:ext cx="7626900" cy="1061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2200">
                <a:solidFill>
                  <a:schemeClr val="dk1"/>
                </a:solidFill>
                <a:latin typeface="Open Sans"/>
                <a:ea typeface="Open Sans"/>
                <a:cs typeface="Open Sans"/>
                <a:sym typeface="Open Sans"/>
              </a:rPr>
              <a:t>The </a:t>
            </a:r>
            <a:r>
              <a:rPr lang="en" sz="2200">
                <a:solidFill>
                  <a:srgbClr val="5EA5E5"/>
                </a:solidFill>
                <a:latin typeface="Consolas"/>
                <a:ea typeface="Consolas"/>
                <a:cs typeface="Consolas"/>
                <a:sym typeface="Consolas"/>
              </a:rPr>
              <a:t>handlers</a:t>
            </a:r>
            <a:r>
              <a:rPr lang="en" sz="2200">
                <a:solidFill>
                  <a:schemeClr val="dk1"/>
                </a:solidFill>
                <a:latin typeface="Open Sans"/>
                <a:ea typeface="Open Sans"/>
                <a:cs typeface="Open Sans"/>
                <a:sym typeface="Open Sans"/>
              </a:rPr>
              <a:t> object tells Alexa how to handle various actions.  </a:t>
            </a:r>
            <a:r>
              <a:rPr lang="en" sz="2200">
                <a:solidFill>
                  <a:srgbClr val="5EA5E5"/>
                </a:solidFill>
                <a:latin typeface="Consolas"/>
                <a:ea typeface="Consolas"/>
                <a:cs typeface="Consolas"/>
                <a:sym typeface="Consolas"/>
              </a:rPr>
              <a:t>GetFact</a:t>
            </a:r>
            <a:r>
              <a:rPr lang="en" sz="2200">
                <a:solidFill>
                  <a:schemeClr val="dk1"/>
                </a:solidFill>
                <a:latin typeface="Open Sans"/>
                <a:ea typeface="Open Sans"/>
                <a:cs typeface="Open Sans"/>
                <a:sym typeface="Open Sans"/>
              </a:rPr>
              <a:t> is the main logic of our application.</a:t>
            </a:r>
            <a:endParaRPr sz="2200">
              <a:solidFill>
                <a:schemeClr val="dk1"/>
              </a:solidFill>
              <a:latin typeface="Open Sans"/>
              <a:ea typeface="Open Sans"/>
              <a:cs typeface="Open Sans"/>
              <a:sym typeface="Open Sans"/>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3" name="Shape 353"/>
        <p:cNvGrpSpPr/>
        <p:nvPr/>
      </p:nvGrpSpPr>
      <p:grpSpPr>
        <a:xfrm>
          <a:off x="0" y="0"/>
          <a:ext cx="0" cy="0"/>
          <a:chOff x="0" y="0"/>
          <a:chExt cx="0" cy="0"/>
        </a:xfrm>
      </p:grpSpPr>
      <p:pic>
        <p:nvPicPr>
          <p:cNvPr id="354" name="Shape 354"/>
          <p:cNvPicPr preferRelativeResize="0"/>
          <p:nvPr/>
        </p:nvPicPr>
        <p:blipFill rotWithShape="1">
          <a:blip r:embed="rId3">
            <a:alphaModFix/>
          </a:blip>
          <a:srcRect b="21795" l="0" r="0" t="0"/>
          <a:stretch/>
        </p:blipFill>
        <p:spPr>
          <a:xfrm>
            <a:off x="333375" y="2794700"/>
            <a:ext cx="8477250" cy="3516025"/>
          </a:xfrm>
          <a:prstGeom prst="rect">
            <a:avLst/>
          </a:prstGeom>
          <a:noFill/>
          <a:ln>
            <a:noFill/>
          </a:ln>
        </p:spPr>
      </p:pic>
      <p:sp>
        <p:nvSpPr>
          <p:cNvPr id="355" name="Shape 355"/>
          <p:cNvSpPr txBox="1"/>
          <p:nvPr>
            <p:ph type="title"/>
          </p:nvPr>
        </p:nvSpPr>
        <p:spPr>
          <a:xfrm>
            <a:off x="220825" y="647750"/>
            <a:ext cx="8820900" cy="8244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 sz="3000"/>
              <a:t>Code Review: The Handler Function</a:t>
            </a:r>
            <a:endParaRPr sz="3000"/>
          </a:p>
        </p:txBody>
      </p:sp>
      <p:sp>
        <p:nvSpPr>
          <p:cNvPr id="356" name="Shape 356"/>
          <p:cNvSpPr txBox="1"/>
          <p:nvPr/>
        </p:nvSpPr>
        <p:spPr>
          <a:xfrm>
            <a:off x="529950" y="3172475"/>
            <a:ext cx="8226300" cy="28902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a:solidFill>
                  <a:srgbClr val="F1C232"/>
                </a:solidFill>
                <a:latin typeface="Consolas"/>
                <a:ea typeface="Consolas"/>
                <a:cs typeface="Consolas"/>
                <a:sym typeface="Consolas"/>
              </a:rPr>
              <a:t>37</a:t>
            </a:r>
            <a:r>
              <a:rPr lang="en">
                <a:solidFill>
                  <a:schemeClr val="lt1"/>
                </a:solidFill>
                <a:latin typeface="Consolas"/>
                <a:ea typeface="Consolas"/>
                <a:cs typeface="Consolas"/>
                <a:sym typeface="Consolas"/>
              </a:rPr>
              <a:t>  </a:t>
            </a:r>
            <a:r>
              <a:rPr lang="en">
                <a:solidFill>
                  <a:srgbClr val="999999"/>
                </a:solidFill>
                <a:latin typeface="Consolas"/>
                <a:ea typeface="Consolas"/>
                <a:cs typeface="Consolas"/>
                <a:sym typeface="Consolas"/>
              </a:rPr>
              <a:t>// AWS Lambda calls this function every time Alexa uses our skill.</a:t>
            </a:r>
            <a:endParaRPr>
              <a:solidFill>
                <a:srgbClr val="999999"/>
              </a:solidFill>
              <a:latin typeface="Consolas"/>
              <a:ea typeface="Consolas"/>
              <a:cs typeface="Consolas"/>
              <a:sym typeface="Consolas"/>
            </a:endParaRPr>
          </a:p>
          <a:p>
            <a:pPr indent="0" lvl="0" marL="0">
              <a:spcBef>
                <a:spcPts val="0"/>
              </a:spcBef>
              <a:spcAft>
                <a:spcPts val="0"/>
              </a:spcAft>
              <a:buNone/>
            </a:pPr>
            <a:r>
              <a:rPr lang="en">
                <a:solidFill>
                  <a:srgbClr val="F1C232"/>
                </a:solidFill>
                <a:latin typeface="Consolas"/>
                <a:ea typeface="Consolas"/>
                <a:cs typeface="Consolas"/>
                <a:sym typeface="Consolas"/>
              </a:rPr>
              <a:t>38</a:t>
            </a:r>
            <a:r>
              <a:rPr lang="en">
                <a:solidFill>
                  <a:schemeClr val="lt1"/>
                </a:solidFill>
                <a:latin typeface="Consolas"/>
                <a:ea typeface="Consolas"/>
                <a:cs typeface="Consolas"/>
                <a:sym typeface="Consolas"/>
              </a:rPr>
              <a:t>  </a:t>
            </a:r>
            <a:r>
              <a:rPr lang="en">
                <a:solidFill>
                  <a:srgbClr val="B4A7D6"/>
                </a:solidFill>
                <a:latin typeface="Consolas"/>
                <a:ea typeface="Consolas"/>
                <a:cs typeface="Consolas"/>
                <a:sym typeface="Consolas"/>
              </a:rPr>
              <a:t>exports</a:t>
            </a:r>
            <a:r>
              <a:rPr lang="en">
                <a:solidFill>
                  <a:schemeClr val="lt1"/>
                </a:solidFill>
                <a:latin typeface="Consolas"/>
                <a:ea typeface="Consolas"/>
                <a:cs typeface="Consolas"/>
                <a:sym typeface="Consolas"/>
              </a:rPr>
              <a:t>.handler = </a:t>
            </a:r>
            <a:r>
              <a:rPr lang="en">
                <a:solidFill>
                  <a:srgbClr val="B4A7D6"/>
                </a:solidFill>
                <a:latin typeface="Consolas"/>
                <a:ea typeface="Consolas"/>
                <a:cs typeface="Consolas"/>
                <a:sym typeface="Consolas"/>
              </a:rPr>
              <a:t>function</a:t>
            </a:r>
            <a:r>
              <a:rPr lang="en">
                <a:solidFill>
                  <a:schemeClr val="lt1"/>
                </a:solidFill>
                <a:latin typeface="Consolas"/>
                <a:ea typeface="Consolas"/>
                <a:cs typeface="Consolas"/>
                <a:sym typeface="Consolas"/>
              </a:rPr>
              <a:t>(event, context, callback) {</a:t>
            </a:r>
            <a:endParaRPr>
              <a:solidFill>
                <a:schemeClr val="lt1"/>
              </a:solidFill>
              <a:latin typeface="Consolas"/>
              <a:ea typeface="Consolas"/>
              <a:cs typeface="Consolas"/>
              <a:sym typeface="Consolas"/>
            </a:endParaRPr>
          </a:p>
          <a:p>
            <a:pPr indent="0" lvl="0" marL="0">
              <a:spcBef>
                <a:spcPts val="0"/>
              </a:spcBef>
              <a:spcAft>
                <a:spcPts val="0"/>
              </a:spcAft>
              <a:buNone/>
            </a:pPr>
            <a:r>
              <a:rPr lang="en">
                <a:solidFill>
                  <a:srgbClr val="F1C232"/>
                </a:solidFill>
                <a:latin typeface="Consolas"/>
                <a:ea typeface="Consolas"/>
                <a:cs typeface="Consolas"/>
                <a:sym typeface="Consolas"/>
              </a:rPr>
              <a:t>39</a:t>
            </a:r>
            <a:r>
              <a:rPr lang="en">
                <a:solidFill>
                  <a:schemeClr val="lt1"/>
                </a:solidFill>
                <a:latin typeface="Consolas"/>
                <a:ea typeface="Consolas"/>
                <a:cs typeface="Consolas"/>
                <a:sym typeface="Consolas"/>
              </a:rPr>
              <a:t>    </a:t>
            </a:r>
            <a:r>
              <a:rPr lang="en">
                <a:solidFill>
                  <a:srgbClr val="B7B7B7"/>
                </a:solidFill>
                <a:latin typeface="Consolas"/>
                <a:ea typeface="Consolas"/>
                <a:cs typeface="Consolas"/>
                <a:sym typeface="Consolas"/>
              </a:rPr>
              <a:t>// Include the AWS Alexa Library.</a:t>
            </a:r>
            <a:endParaRPr>
              <a:solidFill>
                <a:srgbClr val="B7B7B7"/>
              </a:solidFill>
              <a:latin typeface="Consolas"/>
              <a:ea typeface="Consolas"/>
              <a:cs typeface="Consolas"/>
              <a:sym typeface="Consolas"/>
            </a:endParaRPr>
          </a:p>
          <a:p>
            <a:pPr indent="0" lvl="0" marL="0">
              <a:spcBef>
                <a:spcPts val="0"/>
              </a:spcBef>
              <a:spcAft>
                <a:spcPts val="0"/>
              </a:spcAft>
              <a:buNone/>
            </a:pPr>
            <a:r>
              <a:rPr lang="en">
                <a:solidFill>
                  <a:srgbClr val="F1C232"/>
                </a:solidFill>
                <a:latin typeface="Consolas"/>
                <a:ea typeface="Consolas"/>
                <a:cs typeface="Consolas"/>
                <a:sym typeface="Consolas"/>
              </a:rPr>
              <a:t>40</a:t>
            </a:r>
            <a:r>
              <a:rPr lang="en">
                <a:solidFill>
                  <a:schemeClr val="lt1"/>
                </a:solidFill>
                <a:latin typeface="Consolas"/>
                <a:ea typeface="Consolas"/>
                <a:cs typeface="Consolas"/>
                <a:sym typeface="Consolas"/>
              </a:rPr>
              <a:t>    </a:t>
            </a:r>
            <a:r>
              <a:rPr lang="en">
                <a:solidFill>
                  <a:srgbClr val="B4A7D6"/>
                </a:solidFill>
                <a:latin typeface="Consolas"/>
                <a:ea typeface="Consolas"/>
                <a:cs typeface="Consolas"/>
                <a:sym typeface="Consolas"/>
              </a:rPr>
              <a:t>const</a:t>
            </a:r>
            <a:r>
              <a:rPr lang="en">
                <a:solidFill>
                  <a:schemeClr val="lt1"/>
                </a:solidFill>
                <a:latin typeface="Consolas"/>
                <a:ea typeface="Consolas"/>
                <a:cs typeface="Consolas"/>
                <a:sym typeface="Consolas"/>
              </a:rPr>
              <a:t> Alexa = require(</a:t>
            </a:r>
            <a:r>
              <a:rPr lang="en">
                <a:solidFill>
                  <a:srgbClr val="B6D7A8"/>
                </a:solidFill>
                <a:latin typeface="Consolas"/>
                <a:ea typeface="Consolas"/>
                <a:cs typeface="Consolas"/>
                <a:sym typeface="Consolas"/>
              </a:rPr>
              <a:t>"alexa-sdk"</a:t>
            </a:r>
            <a:r>
              <a:rPr lang="en">
                <a:solidFill>
                  <a:schemeClr val="lt1"/>
                </a:solidFill>
                <a:latin typeface="Consolas"/>
                <a:ea typeface="Consolas"/>
                <a:cs typeface="Consolas"/>
                <a:sym typeface="Consolas"/>
              </a:rPr>
              <a:t>);</a:t>
            </a:r>
            <a:endParaRPr>
              <a:solidFill>
                <a:schemeClr val="lt1"/>
              </a:solidFill>
              <a:latin typeface="Consolas"/>
              <a:ea typeface="Consolas"/>
              <a:cs typeface="Consolas"/>
              <a:sym typeface="Consolas"/>
            </a:endParaRPr>
          </a:p>
          <a:p>
            <a:pPr indent="0" lvl="0" marL="0">
              <a:spcBef>
                <a:spcPts val="0"/>
              </a:spcBef>
              <a:spcAft>
                <a:spcPts val="0"/>
              </a:spcAft>
              <a:buNone/>
            </a:pPr>
            <a:r>
              <a:rPr lang="en">
                <a:solidFill>
                  <a:srgbClr val="F1C232"/>
                </a:solidFill>
                <a:latin typeface="Consolas"/>
                <a:ea typeface="Consolas"/>
                <a:cs typeface="Consolas"/>
                <a:sym typeface="Consolas"/>
              </a:rPr>
              <a:t>41</a:t>
            </a:r>
            <a:r>
              <a:rPr lang="en">
                <a:solidFill>
                  <a:schemeClr val="lt1"/>
                </a:solidFill>
                <a:latin typeface="Consolas"/>
                <a:ea typeface="Consolas"/>
                <a:cs typeface="Consolas"/>
                <a:sym typeface="Consolas"/>
              </a:rPr>
              <a:t>  </a:t>
            </a:r>
            <a:endParaRPr>
              <a:solidFill>
                <a:schemeClr val="lt1"/>
              </a:solidFill>
              <a:latin typeface="Consolas"/>
              <a:ea typeface="Consolas"/>
              <a:cs typeface="Consolas"/>
              <a:sym typeface="Consolas"/>
            </a:endParaRPr>
          </a:p>
          <a:p>
            <a:pPr indent="0" lvl="0" marL="0">
              <a:spcBef>
                <a:spcPts val="0"/>
              </a:spcBef>
              <a:spcAft>
                <a:spcPts val="0"/>
              </a:spcAft>
              <a:buNone/>
            </a:pPr>
            <a:r>
              <a:rPr lang="en">
                <a:solidFill>
                  <a:srgbClr val="F1C232"/>
                </a:solidFill>
                <a:latin typeface="Consolas"/>
                <a:ea typeface="Consolas"/>
                <a:cs typeface="Consolas"/>
                <a:sym typeface="Consolas"/>
              </a:rPr>
              <a:t>42</a:t>
            </a:r>
            <a:r>
              <a:rPr lang="en">
                <a:solidFill>
                  <a:schemeClr val="lt1"/>
                </a:solidFill>
                <a:latin typeface="Consolas"/>
                <a:ea typeface="Consolas"/>
                <a:cs typeface="Consolas"/>
                <a:sym typeface="Consolas"/>
              </a:rPr>
              <a:t>    </a:t>
            </a:r>
            <a:r>
              <a:rPr lang="en">
                <a:solidFill>
                  <a:srgbClr val="B7B7B7"/>
                </a:solidFill>
                <a:latin typeface="Consolas"/>
                <a:ea typeface="Consolas"/>
                <a:cs typeface="Consolas"/>
                <a:sym typeface="Consolas"/>
              </a:rPr>
              <a:t>// Create an instance of the Alexa library &amp; pass it the requested command.</a:t>
            </a:r>
            <a:endParaRPr>
              <a:solidFill>
                <a:srgbClr val="B7B7B7"/>
              </a:solidFill>
              <a:latin typeface="Consolas"/>
              <a:ea typeface="Consolas"/>
              <a:cs typeface="Consolas"/>
              <a:sym typeface="Consolas"/>
            </a:endParaRPr>
          </a:p>
          <a:p>
            <a:pPr indent="0" lvl="0" marL="0">
              <a:spcBef>
                <a:spcPts val="0"/>
              </a:spcBef>
              <a:spcAft>
                <a:spcPts val="0"/>
              </a:spcAft>
              <a:buNone/>
            </a:pPr>
            <a:r>
              <a:rPr lang="en">
                <a:solidFill>
                  <a:srgbClr val="F1C232"/>
                </a:solidFill>
                <a:latin typeface="Consolas"/>
                <a:ea typeface="Consolas"/>
                <a:cs typeface="Consolas"/>
                <a:sym typeface="Consolas"/>
              </a:rPr>
              <a:t>43</a:t>
            </a:r>
            <a:r>
              <a:rPr lang="en">
                <a:solidFill>
                  <a:schemeClr val="lt1"/>
                </a:solidFill>
                <a:latin typeface="Consolas"/>
                <a:ea typeface="Consolas"/>
                <a:cs typeface="Consolas"/>
                <a:sym typeface="Consolas"/>
              </a:rPr>
              <a:t>    </a:t>
            </a:r>
            <a:r>
              <a:rPr lang="en">
                <a:solidFill>
                  <a:srgbClr val="B4A7D6"/>
                </a:solidFill>
                <a:latin typeface="Consolas"/>
                <a:ea typeface="Consolas"/>
                <a:cs typeface="Consolas"/>
                <a:sym typeface="Consolas"/>
              </a:rPr>
              <a:t>var</a:t>
            </a:r>
            <a:r>
              <a:rPr lang="en">
                <a:solidFill>
                  <a:schemeClr val="lt1"/>
                </a:solidFill>
                <a:latin typeface="Consolas"/>
                <a:ea typeface="Consolas"/>
                <a:cs typeface="Consolas"/>
                <a:sym typeface="Consolas"/>
              </a:rPr>
              <a:t> alexa = Alexa.handler(event, context);</a:t>
            </a:r>
            <a:endParaRPr>
              <a:solidFill>
                <a:schemeClr val="lt1"/>
              </a:solidFill>
              <a:latin typeface="Consolas"/>
              <a:ea typeface="Consolas"/>
              <a:cs typeface="Consolas"/>
              <a:sym typeface="Consolas"/>
            </a:endParaRPr>
          </a:p>
          <a:p>
            <a:pPr indent="0" lvl="0" marL="0">
              <a:spcBef>
                <a:spcPts val="0"/>
              </a:spcBef>
              <a:spcAft>
                <a:spcPts val="0"/>
              </a:spcAft>
              <a:buNone/>
            </a:pPr>
            <a:r>
              <a:rPr lang="en">
                <a:solidFill>
                  <a:srgbClr val="F1C232"/>
                </a:solidFill>
                <a:latin typeface="Consolas"/>
                <a:ea typeface="Consolas"/>
                <a:cs typeface="Consolas"/>
                <a:sym typeface="Consolas"/>
              </a:rPr>
              <a:t>44</a:t>
            </a:r>
            <a:r>
              <a:rPr lang="en">
                <a:solidFill>
                  <a:schemeClr val="lt1"/>
                </a:solidFill>
                <a:latin typeface="Consolas"/>
                <a:ea typeface="Consolas"/>
                <a:cs typeface="Consolas"/>
                <a:sym typeface="Consolas"/>
              </a:rPr>
              <a:t>  </a:t>
            </a:r>
            <a:endParaRPr>
              <a:solidFill>
                <a:schemeClr val="lt1"/>
              </a:solidFill>
              <a:latin typeface="Consolas"/>
              <a:ea typeface="Consolas"/>
              <a:cs typeface="Consolas"/>
              <a:sym typeface="Consolas"/>
            </a:endParaRPr>
          </a:p>
          <a:p>
            <a:pPr indent="0" lvl="0" marL="0">
              <a:spcBef>
                <a:spcPts val="0"/>
              </a:spcBef>
              <a:spcAft>
                <a:spcPts val="0"/>
              </a:spcAft>
              <a:buNone/>
            </a:pPr>
            <a:r>
              <a:rPr lang="en">
                <a:solidFill>
                  <a:srgbClr val="F1C232"/>
                </a:solidFill>
                <a:latin typeface="Consolas"/>
                <a:ea typeface="Consolas"/>
                <a:cs typeface="Consolas"/>
                <a:sym typeface="Consolas"/>
              </a:rPr>
              <a:t>45</a:t>
            </a:r>
            <a:r>
              <a:rPr lang="en">
                <a:solidFill>
                  <a:schemeClr val="lt1"/>
                </a:solidFill>
                <a:latin typeface="Consolas"/>
                <a:ea typeface="Consolas"/>
                <a:cs typeface="Consolas"/>
                <a:sym typeface="Consolas"/>
              </a:rPr>
              <a:t>    </a:t>
            </a:r>
            <a:r>
              <a:rPr lang="en">
                <a:solidFill>
                  <a:srgbClr val="B7B7B7"/>
                </a:solidFill>
                <a:latin typeface="Consolas"/>
                <a:ea typeface="Consolas"/>
                <a:cs typeface="Consolas"/>
                <a:sym typeface="Consolas"/>
              </a:rPr>
              <a:t>// Give our Alexa instance handling instructions &amp; execute the request.</a:t>
            </a:r>
            <a:endParaRPr>
              <a:solidFill>
                <a:srgbClr val="B7B7B7"/>
              </a:solidFill>
              <a:latin typeface="Consolas"/>
              <a:ea typeface="Consolas"/>
              <a:cs typeface="Consolas"/>
              <a:sym typeface="Consolas"/>
            </a:endParaRPr>
          </a:p>
          <a:p>
            <a:pPr indent="0" lvl="0" marL="0">
              <a:spcBef>
                <a:spcPts val="0"/>
              </a:spcBef>
              <a:spcAft>
                <a:spcPts val="0"/>
              </a:spcAft>
              <a:buNone/>
            </a:pPr>
            <a:r>
              <a:rPr lang="en">
                <a:solidFill>
                  <a:srgbClr val="F1C232"/>
                </a:solidFill>
                <a:latin typeface="Consolas"/>
                <a:ea typeface="Consolas"/>
                <a:cs typeface="Consolas"/>
                <a:sym typeface="Consolas"/>
              </a:rPr>
              <a:t>46</a:t>
            </a:r>
            <a:r>
              <a:rPr lang="en">
                <a:solidFill>
                  <a:schemeClr val="lt1"/>
                </a:solidFill>
                <a:latin typeface="Consolas"/>
                <a:ea typeface="Consolas"/>
                <a:cs typeface="Consolas"/>
                <a:sym typeface="Consolas"/>
              </a:rPr>
              <a:t>    alexa.registerHandlers(handlers);</a:t>
            </a:r>
            <a:endParaRPr>
              <a:solidFill>
                <a:schemeClr val="lt1"/>
              </a:solidFill>
              <a:latin typeface="Consolas"/>
              <a:ea typeface="Consolas"/>
              <a:cs typeface="Consolas"/>
              <a:sym typeface="Consolas"/>
            </a:endParaRPr>
          </a:p>
          <a:p>
            <a:pPr indent="0" lvl="0" marL="0">
              <a:spcBef>
                <a:spcPts val="0"/>
              </a:spcBef>
              <a:spcAft>
                <a:spcPts val="0"/>
              </a:spcAft>
              <a:buNone/>
            </a:pPr>
            <a:r>
              <a:rPr lang="en">
                <a:solidFill>
                  <a:srgbClr val="F1C232"/>
                </a:solidFill>
                <a:latin typeface="Consolas"/>
                <a:ea typeface="Consolas"/>
                <a:cs typeface="Consolas"/>
                <a:sym typeface="Consolas"/>
              </a:rPr>
              <a:t>47</a:t>
            </a:r>
            <a:r>
              <a:rPr lang="en">
                <a:solidFill>
                  <a:schemeClr val="lt1"/>
                </a:solidFill>
                <a:latin typeface="Consolas"/>
                <a:ea typeface="Consolas"/>
                <a:cs typeface="Consolas"/>
                <a:sym typeface="Consolas"/>
              </a:rPr>
              <a:t>    alexa.execute();</a:t>
            </a:r>
            <a:endParaRPr>
              <a:solidFill>
                <a:schemeClr val="lt1"/>
              </a:solidFill>
              <a:latin typeface="Consolas"/>
              <a:ea typeface="Consolas"/>
              <a:cs typeface="Consolas"/>
              <a:sym typeface="Consolas"/>
            </a:endParaRPr>
          </a:p>
          <a:p>
            <a:pPr indent="0" lvl="0" marL="0" rtl="0">
              <a:spcBef>
                <a:spcPts val="0"/>
              </a:spcBef>
              <a:spcAft>
                <a:spcPts val="0"/>
              </a:spcAft>
              <a:buNone/>
            </a:pPr>
            <a:r>
              <a:rPr lang="en">
                <a:solidFill>
                  <a:srgbClr val="F1C232"/>
                </a:solidFill>
                <a:latin typeface="Consolas"/>
                <a:ea typeface="Consolas"/>
                <a:cs typeface="Consolas"/>
                <a:sym typeface="Consolas"/>
              </a:rPr>
              <a:t>48</a:t>
            </a:r>
            <a:r>
              <a:rPr lang="en">
                <a:solidFill>
                  <a:schemeClr val="lt1"/>
                </a:solidFill>
                <a:latin typeface="Consolas"/>
                <a:ea typeface="Consolas"/>
                <a:cs typeface="Consolas"/>
                <a:sym typeface="Consolas"/>
              </a:rPr>
              <a:t>  };</a:t>
            </a:r>
            <a:endParaRPr>
              <a:solidFill>
                <a:srgbClr val="B4A7D6"/>
              </a:solidFill>
              <a:latin typeface="Consolas"/>
              <a:ea typeface="Consolas"/>
              <a:cs typeface="Consolas"/>
              <a:sym typeface="Consolas"/>
            </a:endParaRPr>
          </a:p>
          <a:p>
            <a:pPr indent="0" lvl="0" marL="0" rtl="0">
              <a:spcBef>
                <a:spcPts val="0"/>
              </a:spcBef>
              <a:spcAft>
                <a:spcPts val="0"/>
              </a:spcAft>
              <a:buNone/>
            </a:pPr>
            <a:r>
              <a:t/>
            </a:r>
            <a:endParaRPr>
              <a:solidFill>
                <a:srgbClr val="F1C232"/>
              </a:solidFill>
              <a:latin typeface="Consolas"/>
              <a:ea typeface="Consolas"/>
              <a:cs typeface="Consolas"/>
              <a:sym typeface="Consolas"/>
            </a:endParaRPr>
          </a:p>
        </p:txBody>
      </p:sp>
      <p:sp>
        <p:nvSpPr>
          <p:cNvPr id="357" name="Shape 357"/>
          <p:cNvSpPr txBox="1"/>
          <p:nvPr/>
        </p:nvSpPr>
        <p:spPr>
          <a:xfrm>
            <a:off x="758550" y="1472150"/>
            <a:ext cx="7626900" cy="1061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2200">
                <a:solidFill>
                  <a:schemeClr val="dk1"/>
                </a:solidFill>
                <a:latin typeface="Open Sans"/>
                <a:ea typeface="Open Sans"/>
                <a:cs typeface="Open Sans"/>
                <a:sym typeface="Open Sans"/>
              </a:rPr>
              <a:t>The </a:t>
            </a:r>
            <a:r>
              <a:rPr lang="en" sz="2200">
                <a:solidFill>
                  <a:srgbClr val="5EA5E5"/>
                </a:solidFill>
                <a:latin typeface="Consolas"/>
                <a:ea typeface="Consolas"/>
                <a:cs typeface="Consolas"/>
                <a:sym typeface="Consolas"/>
              </a:rPr>
              <a:t>handler</a:t>
            </a:r>
            <a:r>
              <a:rPr lang="en" sz="2200">
                <a:solidFill>
                  <a:schemeClr val="dk1"/>
                </a:solidFill>
                <a:latin typeface="Open Sans"/>
                <a:ea typeface="Open Sans"/>
                <a:cs typeface="Open Sans"/>
                <a:sym typeface="Open Sans"/>
              </a:rPr>
              <a:t> function tells Alexa how to route voice commands by passing a copy of the </a:t>
            </a:r>
            <a:r>
              <a:rPr lang="en" sz="2200">
                <a:solidFill>
                  <a:srgbClr val="5EA5E5"/>
                </a:solidFill>
                <a:latin typeface="Consolas"/>
                <a:ea typeface="Consolas"/>
                <a:cs typeface="Consolas"/>
                <a:sym typeface="Consolas"/>
              </a:rPr>
              <a:t>handlers</a:t>
            </a:r>
            <a:r>
              <a:rPr lang="en" sz="2200">
                <a:solidFill>
                  <a:schemeClr val="dk1"/>
                </a:solidFill>
                <a:latin typeface="Open Sans"/>
                <a:ea typeface="Open Sans"/>
                <a:cs typeface="Open Sans"/>
                <a:sym typeface="Open Sans"/>
              </a:rPr>
              <a:t> object.</a:t>
            </a:r>
            <a:endParaRPr sz="2200">
              <a:solidFill>
                <a:schemeClr val="dk1"/>
              </a:solidFill>
              <a:latin typeface="Open Sans"/>
              <a:ea typeface="Open Sans"/>
              <a:cs typeface="Open Sans"/>
              <a:sym typeface="Open Sans"/>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1" name="Shape 361"/>
        <p:cNvGrpSpPr/>
        <p:nvPr/>
      </p:nvGrpSpPr>
      <p:grpSpPr>
        <a:xfrm>
          <a:off x="0" y="0"/>
          <a:ext cx="0" cy="0"/>
          <a:chOff x="0" y="0"/>
          <a:chExt cx="0" cy="0"/>
        </a:xfrm>
      </p:grpSpPr>
      <p:pic>
        <p:nvPicPr>
          <p:cNvPr id="362" name="Shape 362"/>
          <p:cNvPicPr preferRelativeResize="0"/>
          <p:nvPr/>
        </p:nvPicPr>
        <p:blipFill>
          <a:blip r:embed="rId3">
            <a:alphaModFix/>
          </a:blip>
          <a:stretch>
            <a:fillRect/>
          </a:stretch>
        </p:blipFill>
        <p:spPr>
          <a:xfrm>
            <a:off x="1555238" y="1975050"/>
            <a:ext cx="6152076" cy="4700999"/>
          </a:xfrm>
          <a:prstGeom prst="rect">
            <a:avLst/>
          </a:prstGeom>
          <a:noFill/>
          <a:ln>
            <a:noFill/>
          </a:ln>
        </p:spPr>
      </p:pic>
      <p:sp>
        <p:nvSpPr>
          <p:cNvPr id="363" name="Shape 363"/>
          <p:cNvSpPr txBox="1"/>
          <p:nvPr>
            <p:ph type="title"/>
          </p:nvPr>
        </p:nvSpPr>
        <p:spPr>
          <a:xfrm>
            <a:off x="220825" y="647750"/>
            <a:ext cx="8820900" cy="6132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 sz="3000"/>
              <a:t>Create your Function.</a:t>
            </a:r>
            <a:endParaRPr sz="3000"/>
          </a:p>
        </p:txBody>
      </p:sp>
      <p:sp>
        <p:nvSpPr>
          <p:cNvPr id="364" name="Shape 364"/>
          <p:cNvSpPr txBox="1"/>
          <p:nvPr/>
        </p:nvSpPr>
        <p:spPr>
          <a:xfrm>
            <a:off x="841500" y="1472149"/>
            <a:ext cx="7461000" cy="613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2200">
                <a:solidFill>
                  <a:schemeClr val="dk1"/>
                </a:solidFill>
                <a:latin typeface="Open Sans"/>
                <a:ea typeface="Open Sans"/>
                <a:cs typeface="Open Sans"/>
                <a:sym typeface="Open Sans"/>
              </a:rPr>
              <a:t>Click “Create Function” at the bottom of the page</a:t>
            </a:r>
            <a:endParaRPr sz="2200">
              <a:solidFill>
                <a:schemeClr val="dk1"/>
              </a:solidFill>
              <a:latin typeface="Open Sans"/>
              <a:ea typeface="Open Sans"/>
              <a:cs typeface="Open Sans"/>
              <a:sym typeface="Open Sans"/>
            </a:endParaRPr>
          </a:p>
        </p:txBody>
      </p:sp>
      <p:sp>
        <p:nvSpPr>
          <p:cNvPr id="365" name="Shape 365"/>
          <p:cNvSpPr/>
          <p:nvPr/>
        </p:nvSpPr>
        <p:spPr>
          <a:xfrm>
            <a:off x="6330925" y="6358049"/>
            <a:ext cx="1614600" cy="318000"/>
          </a:xfrm>
          <a:prstGeom prst="ellipse">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66" name="Shape 366"/>
          <p:cNvSpPr txBox="1"/>
          <p:nvPr/>
        </p:nvSpPr>
        <p:spPr>
          <a:xfrm>
            <a:off x="3363600" y="1088300"/>
            <a:ext cx="2416800" cy="464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2400">
                <a:solidFill>
                  <a:srgbClr val="5EA5E5"/>
                </a:solidFill>
                <a:latin typeface="Open Sans"/>
                <a:ea typeface="Open Sans"/>
                <a:cs typeface="Open Sans"/>
                <a:sym typeface="Open Sans"/>
              </a:rPr>
              <a:t>Instructions</a:t>
            </a:r>
            <a:endParaRPr sz="2400">
              <a:solidFill>
                <a:schemeClr val="dk1"/>
              </a:solidFill>
              <a:latin typeface="Open Sans"/>
              <a:ea typeface="Open Sans"/>
              <a:cs typeface="Open Sans"/>
              <a:sym typeface="Open San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 name="Shape 67"/>
        <p:cNvGrpSpPr/>
        <p:nvPr/>
      </p:nvGrpSpPr>
      <p:grpSpPr>
        <a:xfrm>
          <a:off x="0" y="0"/>
          <a:ext cx="0" cy="0"/>
          <a:chOff x="0" y="0"/>
          <a:chExt cx="0" cy="0"/>
        </a:xfrm>
      </p:grpSpPr>
      <p:sp>
        <p:nvSpPr>
          <p:cNvPr id="68" name="Shape 68"/>
          <p:cNvSpPr txBox="1"/>
          <p:nvPr>
            <p:ph type="title"/>
          </p:nvPr>
        </p:nvSpPr>
        <p:spPr>
          <a:xfrm>
            <a:off x="161550" y="573035"/>
            <a:ext cx="8820900" cy="83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 sz="3000">
                <a:solidFill>
                  <a:schemeClr val="lt1"/>
                </a:solidFill>
                <a:latin typeface="Open Sans"/>
                <a:ea typeface="Open Sans"/>
                <a:cs typeface="Open Sans"/>
                <a:sym typeface="Open Sans"/>
              </a:rPr>
              <a:t>Using your Web Browser, </a:t>
            </a:r>
            <a:endParaRPr i="1" sz="3000">
              <a:solidFill>
                <a:schemeClr val="lt1"/>
              </a:solidFill>
              <a:latin typeface="Open Sans"/>
              <a:ea typeface="Open Sans"/>
              <a:cs typeface="Open Sans"/>
              <a:sym typeface="Open Sans"/>
            </a:endParaRPr>
          </a:p>
          <a:p>
            <a:pPr indent="0" lvl="0" marL="0" rtl="0" algn="ctr">
              <a:spcBef>
                <a:spcPts val="0"/>
              </a:spcBef>
              <a:spcAft>
                <a:spcPts val="0"/>
              </a:spcAft>
              <a:buNone/>
            </a:pPr>
            <a:r>
              <a:rPr i="1" lang="en" sz="3000">
                <a:solidFill>
                  <a:schemeClr val="lt1"/>
                </a:solidFill>
                <a:latin typeface="Open Sans"/>
                <a:ea typeface="Open Sans"/>
                <a:cs typeface="Open Sans"/>
                <a:sym typeface="Open Sans"/>
              </a:rPr>
              <a:t>Open this URL &amp; Fill out the Form: </a:t>
            </a:r>
            <a:endParaRPr i="1" sz="3000">
              <a:solidFill>
                <a:schemeClr val="lt1"/>
              </a:solidFill>
              <a:latin typeface="Open Sans"/>
              <a:ea typeface="Open Sans"/>
              <a:cs typeface="Open Sans"/>
              <a:sym typeface="Open Sans"/>
            </a:endParaRPr>
          </a:p>
        </p:txBody>
      </p:sp>
      <p:sp>
        <p:nvSpPr>
          <p:cNvPr id="69" name="Shape 69"/>
          <p:cNvSpPr/>
          <p:nvPr/>
        </p:nvSpPr>
        <p:spPr>
          <a:xfrm>
            <a:off x="877950" y="1859800"/>
            <a:ext cx="7388100" cy="893700"/>
          </a:xfrm>
          <a:prstGeom prst="rect">
            <a:avLst/>
          </a:prstGeom>
          <a:solidFill>
            <a:srgbClr val="5EA5E5"/>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rgbClr val="FFD966"/>
                </a:solidFill>
                <a:latin typeface="Open Sans"/>
                <a:ea typeface="Open Sans"/>
                <a:cs typeface="Open Sans"/>
                <a:sym typeface="Open Sans"/>
              </a:rPr>
              <a:t>http://mlhlocal.host/checkin</a:t>
            </a:r>
            <a:endParaRPr sz="3000">
              <a:solidFill>
                <a:srgbClr val="FFD966"/>
              </a:solidFill>
            </a:endParaRPr>
          </a:p>
        </p:txBody>
      </p:sp>
      <p:cxnSp>
        <p:nvCxnSpPr>
          <p:cNvPr id="70" name="Shape 70"/>
          <p:cNvCxnSpPr/>
          <p:nvPr/>
        </p:nvCxnSpPr>
        <p:spPr>
          <a:xfrm>
            <a:off x="0" y="3429000"/>
            <a:ext cx="8935800" cy="0"/>
          </a:xfrm>
          <a:prstGeom prst="straightConnector1">
            <a:avLst/>
          </a:prstGeom>
          <a:noFill/>
          <a:ln cap="flat" cmpd="sng" w="38100">
            <a:solidFill>
              <a:schemeClr val="lt1"/>
            </a:solidFill>
            <a:prstDash val="dash"/>
            <a:round/>
            <a:headEnd len="med" w="med" type="none"/>
            <a:tailEnd len="med" w="med" type="none"/>
          </a:ln>
        </p:spPr>
      </p:cxnSp>
      <p:sp>
        <p:nvSpPr>
          <p:cNvPr id="71" name="Shape 71"/>
          <p:cNvSpPr txBox="1"/>
          <p:nvPr>
            <p:ph idx="2" type="title"/>
          </p:nvPr>
        </p:nvSpPr>
        <p:spPr>
          <a:xfrm>
            <a:off x="161550" y="3966203"/>
            <a:ext cx="8820900" cy="83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 sz="3000">
                <a:solidFill>
                  <a:schemeClr val="lt1"/>
                </a:solidFill>
                <a:latin typeface="Open Sans"/>
                <a:ea typeface="Open Sans"/>
                <a:cs typeface="Open Sans"/>
                <a:sym typeface="Open Sans"/>
              </a:rPr>
              <a:t>Afterwards, Check your Email to Find:</a:t>
            </a:r>
            <a:endParaRPr i="1" sz="3000">
              <a:solidFill>
                <a:schemeClr val="lt1"/>
              </a:solidFill>
              <a:latin typeface="Open Sans"/>
              <a:ea typeface="Open Sans"/>
              <a:cs typeface="Open Sans"/>
              <a:sym typeface="Open Sans"/>
            </a:endParaRPr>
          </a:p>
        </p:txBody>
      </p:sp>
      <p:sp>
        <p:nvSpPr>
          <p:cNvPr id="72" name="Shape 72"/>
          <p:cNvSpPr txBox="1"/>
          <p:nvPr/>
        </p:nvSpPr>
        <p:spPr>
          <a:xfrm>
            <a:off x="161550" y="4795691"/>
            <a:ext cx="4147200" cy="1660500"/>
          </a:xfrm>
          <a:prstGeom prst="rect">
            <a:avLst/>
          </a:prstGeom>
          <a:noFill/>
          <a:ln>
            <a:noFill/>
          </a:ln>
        </p:spPr>
        <p:txBody>
          <a:bodyPr anchorCtr="0" anchor="ctr" bIns="91425" lIns="91425" spcFirstLastPara="1" rIns="91425" wrap="square" tIns="91425">
            <a:noAutofit/>
          </a:bodyPr>
          <a:lstStyle/>
          <a:p>
            <a:pPr indent="-368300" lvl="0" marL="457200" rtl="0">
              <a:lnSpc>
                <a:spcPct val="115000"/>
              </a:lnSpc>
              <a:spcBef>
                <a:spcPts val="0"/>
              </a:spcBef>
              <a:spcAft>
                <a:spcPts val="0"/>
              </a:spcAft>
              <a:buClr>
                <a:schemeClr val="lt1"/>
              </a:buClr>
              <a:buSzPts val="2200"/>
              <a:buFont typeface="Open Sans"/>
              <a:buChar char="●"/>
            </a:pPr>
            <a:r>
              <a:rPr lang="en" sz="2200">
                <a:solidFill>
                  <a:schemeClr val="lt1"/>
                </a:solidFill>
                <a:latin typeface="Open Sans"/>
                <a:ea typeface="Open Sans"/>
                <a:cs typeface="Open Sans"/>
                <a:sym typeface="Open Sans"/>
              </a:rPr>
              <a:t>Setup Instructions</a:t>
            </a:r>
            <a:endParaRPr sz="2200">
              <a:solidFill>
                <a:schemeClr val="lt1"/>
              </a:solidFill>
              <a:latin typeface="Open Sans"/>
              <a:ea typeface="Open Sans"/>
              <a:cs typeface="Open Sans"/>
              <a:sym typeface="Open Sans"/>
            </a:endParaRPr>
          </a:p>
          <a:p>
            <a:pPr indent="-368300" lvl="0" marL="457200" rtl="0">
              <a:lnSpc>
                <a:spcPct val="115000"/>
              </a:lnSpc>
              <a:spcBef>
                <a:spcPts val="0"/>
              </a:spcBef>
              <a:spcAft>
                <a:spcPts val="0"/>
              </a:spcAft>
              <a:buClr>
                <a:schemeClr val="lt1"/>
              </a:buClr>
              <a:buSzPts val="2200"/>
              <a:buFont typeface="Open Sans"/>
              <a:buChar char="●"/>
            </a:pPr>
            <a:r>
              <a:rPr lang="en" sz="2200">
                <a:solidFill>
                  <a:schemeClr val="lt1"/>
                </a:solidFill>
                <a:latin typeface="Open Sans"/>
                <a:ea typeface="Open Sans"/>
                <a:cs typeface="Open Sans"/>
                <a:sym typeface="Open Sans"/>
              </a:rPr>
              <a:t>An Invite to the MLH Slack</a:t>
            </a:r>
            <a:endParaRPr sz="2200">
              <a:solidFill>
                <a:schemeClr val="lt1"/>
              </a:solidFill>
              <a:latin typeface="Open Sans"/>
              <a:ea typeface="Open Sans"/>
              <a:cs typeface="Open Sans"/>
              <a:sym typeface="Open Sans"/>
            </a:endParaRPr>
          </a:p>
          <a:p>
            <a:pPr indent="-368300" lvl="0" marL="457200" rtl="0">
              <a:lnSpc>
                <a:spcPct val="115000"/>
              </a:lnSpc>
              <a:spcBef>
                <a:spcPts val="0"/>
              </a:spcBef>
              <a:spcAft>
                <a:spcPts val="0"/>
              </a:spcAft>
              <a:buClr>
                <a:schemeClr val="lt1"/>
              </a:buClr>
              <a:buSzPts val="2200"/>
              <a:buFont typeface="Open Sans"/>
              <a:buChar char="●"/>
            </a:pPr>
            <a:r>
              <a:rPr lang="en" sz="2200">
                <a:solidFill>
                  <a:schemeClr val="lt1"/>
                </a:solidFill>
                <a:latin typeface="Open Sans"/>
                <a:ea typeface="Open Sans"/>
                <a:cs typeface="Open Sans"/>
                <a:sym typeface="Open Sans"/>
              </a:rPr>
              <a:t>The Code Samples</a:t>
            </a:r>
            <a:endParaRPr sz="2200">
              <a:solidFill>
                <a:schemeClr val="lt1"/>
              </a:solidFill>
            </a:endParaRPr>
          </a:p>
        </p:txBody>
      </p:sp>
      <p:sp>
        <p:nvSpPr>
          <p:cNvPr id="73" name="Shape 73"/>
          <p:cNvSpPr txBox="1"/>
          <p:nvPr/>
        </p:nvSpPr>
        <p:spPr>
          <a:xfrm>
            <a:off x="4835250" y="4795691"/>
            <a:ext cx="4147200" cy="1660500"/>
          </a:xfrm>
          <a:prstGeom prst="rect">
            <a:avLst/>
          </a:prstGeom>
          <a:noFill/>
          <a:ln>
            <a:noFill/>
          </a:ln>
        </p:spPr>
        <p:txBody>
          <a:bodyPr anchorCtr="0" anchor="ctr" bIns="91425" lIns="91425" spcFirstLastPara="1" rIns="91425" wrap="square" tIns="91425">
            <a:noAutofit/>
          </a:bodyPr>
          <a:lstStyle/>
          <a:p>
            <a:pPr indent="-368300" lvl="0" marL="457200" rtl="0">
              <a:lnSpc>
                <a:spcPct val="115000"/>
              </a:lnSpc>
              <a:spcBef>
                <a:spcPts val="0"/>
              </a:spcBef>
              <a:spcAft>
                <a:spcPts val="0"/>
              </a:spcAft>
              <a:buClr>
                <a:schemeClr val="lt1"/>
              </a:buClr>
              <a:buSzPts val="2200"/>
              <a:buFont typeface="Open Sans"/>
              <a:buChar char="●"/>
            </a:pPr>
            <a:r>
              <a:rPr lang="en" sz="2200">
                <a:solidFill>
                  <a:schemeClr val="lt1"/>
                </a:solidFill>
                <a:latin typeface="Open Sans"/>
                <a:ea typeface="Open Sans"/>
                <a:cs typeface="Open Sans"/>
                <a:sym typeface="Open Sans"/>
              </a:rPr>
              <a:t>A Workshop FAQ</a:t>
            </a:r>
            <a:endParaRPr sz="2200">
              <a:solidFill>
                <a:schemeClr val="lt1"/>
              </a:solidFill>
              <a:latin typeface="Open Sans"/>
              <a:ea typeface="Open Sans"/>
              <a:cs typeface="Open Sans"/>
              <a:sym typeface="Open Sans"/>
            </a:endParaRPr>
          </a:p>
          <a:p>
            <a:pPr indent="-368300" lvl="0" marL="457200" rtl="0">
              <a:lnSpc>
                <a:spcPct val="115000"/>
              </a:lnSpc>
              <a:spcBef>
                <a:spcPts val="0"/>
              </a:spcBef>
              <a:spcAft>
                <a:spcPts val="0"/>
              </a:spcAft>
              <a:buClr>
                <a:schemeClr val="lt1"/>
              </a:buClr>
              <a:buSzPts val="2200"/>
              <a:buFont typeface="Open Sans"/>
              <a:buChar char="●"/>
            </a:pPr>
            <a:r>
              <a:rPr lang="en" sz="2200">
                <a:solidFill>
                  <a:schemeClr val="lt1"/>
                </a:solidFill>
                <a:latin typeface="Open Sans"/>
                <a:ea typeface="Open Sans"/>
                <a:cs typeface="Open Sans"/>
                <a:sym typeface="Open Sans"/>
              </a:rPr>
              <a:t>These Workshop Slides</a:t>
            </a:r>
            <a:endParaRPr sz="2200">
              <a:solidFill>
                <a:schemeClr val="lt1"/>
              </a:solidFill>
              <a:latin typeface="Open Sans"/>
              <a:ea typeface="Open Sans"/>
              <a:cs typeface="Open Sans"/>
              <a:sym typeface="Open Sans"/>
            </a:endParaRPr>
          </a:p>
          <a:p>
            <a:pPr indent="-368300" lvl="0" marL="457200" rtl="0">
              <a:lnSpc>
                <a:spcPct val="115000"/>
              </a:lnSpc>
              <a:spcBef>
                <a:spcPts val="0"/>
              </a:spcBef>
              <a:spcAft>
                <a:spcPts val="0"/>
              </a:spcAft>
              <a:buClr>
                <a:schemeClr val="lt1"/>
              </a:buClr>
              <a:buSzPts val="2200"/>
              <a:buFont typeface="Open Sans"/>
              <a:buChar char="●"/>
            </a:pPr>
            <a:r>
              <a:rPr lang="en" sz="2200">
                <a:solidFill>
                  <a:schemeClr val="lt1"/>
                </a:solidFill>
                <a:latin typeface="Open Sans"/>
                <a:ea typeface="Open Sans"/>
                <a:cs typeface="Open Sans"/>
                <a:sym typeface="Open Sans"/>
              </a:rPr>
              <a:t>More Learning Resources</a:t>
            </a:r>
            <a:endParaRPr sz="2200">
              <a:solidFill>
                <a:schemeClr val="lt1"/>
              </a:solidFill>
              <a:latin typeface="Open Sans"/>
              <a:ea typeface="Open Sans"/>
              <a:cs typeface="Open Sans"/>
              <a:sym typeface="Open Sans"/>
            </a:endParaRPr>
          </a:p>
        </p:txBody>
      </p:sp>
      <p:sp>
        <p:nvSpPr>
          <p:cNvPr id="74" name="Shape 74"/>
          <p:cNvSpPr/>
          <p:nvPr/>
        </p:nvSpPr>
        <p:spPr>
          <a:xfrm>
            <a:off x="145375" y="171025"/>
            <a:ext cx="350700" cy="350700"/>
          </a:xfrm>
          <a:prstGeom prst="ellipse">
            <a:avLst/>
          </a:prstGeom>
          <a:solidFill>
            <a:schemeClr val="lt2"/>
          </a:solidFill>
          <a:ln>
            <a:noFill/>
          </a:ln>
        </p:spPr>
        <p:txBody>
          <a:bodyPr anchorCtr="0" anchor="ctr" bIns="91425" lIns="91425" spcFirstLastPara="1" rIns="91425" wrap="square" tIns="91425">
            <a:noAutofit/>
          </a:bodyPr>
          <a:lstStyle/>
          <a:p>
            <a:pPr indent="0" lvl="0" marL="0" algn="l">
              <a:spcBef>
                <a:spcPts val="0"/>
              </a:spcBef>
              <a:spcAft>
                <a:spcPts val="0"/>
              </a:spcAft>
              <a:buNone/>
            </a:pPr>
            <a:r>
              <a:t/>
            </a:r>
            <a:endParaRPr sz="2200">
              <a:latin typeface="Open Sans ExtraBold"/>
              <a:ea typeface="Open Sans ExtraBold"/>
              <a:cs typeface="Open Sans ExtraBold"/>
              <a:sym typeface="Open Sans ExtraBold"/>
            </a:endParaRPr>
          </a:p>
        </p:txBody>
      </p:sp>
      <p:sp>
        <p:nvSpPr>
          <p:cNvPr id="75" name="Shape 75"/>
          <p:cNvSpPr txBox="1"/>
          <p:nvPr/>
        </p:nvSpPr>
        <p:spPr>
          <a:xfrm>
            <a:off x="98425" y="119725"/>
            <a:ext cx="444600" cy="453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Open Sans ExtraBold"/>
                <a:ea typeface="Open Sans ExtraBold"/>
                <a:cs typeface="Open Sans ExtraBold"/>
                <a:sym typeface="Open Sans ExtraBold"/>
              </a:rPr>
              <a:t>1</a:t>
            </a:r>
            <a:endParaRPr sz="1800">
              <a:latin typeface="Open Sans ExtraBold"/>
              <a:ea typeface="Open Sans ExtraBold"/>
              <a:cs typeface="Open Sans ExtraBold"/>
              <a:sym typeface="Open Sans ExtraBold"/>
            </a:endParaRPr>
          </a:p>
        </p:txBody>
      </p:sp>
      <p:sp>
        <p:nvSpPr>
          <p:cNvPr id="76" name="Shape 76"/>
          <p:cNvSpPr/>
          <p:nvPr/>
        </p:nvSpPr>
        <p:spPr>
          <a:xfrm>
            <a:off x="208500" y="3649825"/>
            <a:ext cx="350700" cy="3507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200">
              <a:latin typeface="Open Sans ExtraBold"/>
              <a:ea typeface="Open Sans ExtraBold"/>
              <a:cs typeface="Open Sans ExtraBold"/>
              <a:sym typeface="Open Sans ExtraBold"/>
            </a:endParaRPr>
          </a:p>
        </p:txBody>
      </p:sp>
      <p:sp>
        <p:nvSpPr>
          <p:cNvPr id="77" name="Shape 77"/>
          <p:cNvSpPr txBox="1"/>
          <p:nvPr/>
        </p:nvSpPr>
        <p:spPr>
          <a:xfrm>
            <a:off x="161550" y="3598525"/>
            <a:ext cx="444600" cy="453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Open Sans ExtraBold"/>
                <a:ea typeface="Open Sans ExtraBold"/>
                <a:cs typeface="Open Sans ExtraBold"/>
                <a:sym typeface="Open Sans ExtraBold"/>
              </a:rPr>
              <a:t>2</a:t>
            </a:r>
            <a:endParaRPr sz="1800">
              <a:latin typeface="Open Sans ExtraBold"/>
              <a:ea typeface="Open Sans ExtraBold"/>
              <a:cs typeface="Open Sans ExtraBold"/>
              <a:sym typeface="Open Sans ExtraBold"/>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0" name="Shape 370"/>
        <p:cNvGrpSpPr/>
        <p:nvPr/>
      </p:nvGrpSpPr>
      <p:grpSpPr>
        <a:xfrm>
          <a:off x="0" y="0"/>
          <a:ext cx="0" cy="0"/>
          <a:chOff x="0" y="0"/>
          <a:chExt cx="0" cy="0"/>
        </a:xfrm>
      </p:grpSpPr>
      <p:sp>
        <p:nvSpPr>
          <p:cNvPr id="371" name="Shape 371"/>
          <p:cNvSpPr txBox="1"/>
          <p:nvPr>
            <p:ph type="title"/>
          </p:nvPr>
        </p:nvSpPr>
        <p:spPr>
          <a:xfrm>
            <a:off x="220825" y="579350"/>
            <a:ext cx="8820900" cy="7158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 sz="2800"/>
              <a:t>Copy &amp; Paste your Code into the Lambda Editor</a:t>
            </a:r>
            <a:endParaRPr sz="2800"/>
          </a:p>
        </p:txBody>
      </p:sp>
      <p:sp>
        <p:nvSpPr>
          <p:cNvPr id="372" name="Shape 372"/>
          <p:cNvSpPr txBox="1"/>
          <p:nvPr/>
        </p:nvSpPr>
        <p:spPr>
          <a:xfrm>
            <a:off x="841488" y="1607975"/>
            <a:ext cx="7461000" cy="930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2200">
                <a:solidFill>
                  <a:schemeClr val="dk1"/>
                </a:solidFill>
                <a:latin typeface="Open Sans"/>
                <a:ea typeface="Open Sans"/>
                <a:cs typeface="Open Sans"/>
                <a:sym typeface="Open Sans"/>
              </a:rPr>
              <a:t>Copy the entire contents of index.js and paste it over the code in the inline editor on the AWS Console.</a:t>
            </a:r>
            <a:endParaRPr sz="2200">
              <a:solidFill>
                <a:schemeClr val="dk1"/>
              </a:solidFill>
              <a:latin typeface="Open Sans"/>
              <a:ea typeface="Open Sans"/>
              <a:cs typeface="Open Sans"/>
              <a:sym typeface="Open Sans"/>
            </a:endParaRPr>
          </a:p>
        </p:txBody>
      </p:sp>
      <p:pic>
        <p:nvPicPr>
          <p:cNvPr id="373" name="Shape 373"/>
          <p:cNvPicPr preferRelativeResize="0"/>
          <p:nvPr/>
        </p:nvPicPr>
        <p:blipFill>
          <a:blip r:embed="rId3">
            <a:alphaModFix/>
          </a:blip>
          <a:stretch>
            <a:fillRect/>
          </a:stretch>
        </p:blipFill>
        <p:spPr>
          <a:xfrm>
            <a:off x="1389350" y="2538575"/>
            <a:ext cx="6365283" cy="4218850"/>
          </a:xfrm>
          <a:prstGeom prst="rect">
            <a:avLst/>
          </a:prstGeom>
          <a:noFill/>
          <a:ln>
            <a:noFill/>
          </a:ln>
        </p:spPr>
      </p:pic>
      <p:sp>
        <p:nvSpPr>
          <p:cNvPr id="374" name="Shape 374"/>
          <p:cNvSpPr txBox="1"/>
          <p:nvPr/>
        </p:nvSpPr>
        <p:spPr>
          <a:xfrm>
            <a:off x="3363600" y="1143575"/>
            <a:ext cx="2416800" cy="464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2400">
                <a:solidFill>
                  <a:srgbClr val="5EA5E5"/>
                </a:solidFill>
                <a:latin typeface="Open Sans"/>
                <a:ea typeface="Open Sans"/>
                <a:cs typeface="Open Sans"/>
                <a:sym typeface="Open Sans"/>
              </a:rPr>
              <a:t>Instructions</a:t>
            </a:r>
            <a:endParaRPr sz="2400">
              <a:solidFill>
                <a:schemeClr val="dk1"/>
              </a:solidFill>
              <a:latin typeface="Open Sans"/>
              <a:ea typeface="Open Sans"/>
              <a:cs typeface="Open Sans"/>
              <a:sym typeface="Open Sans"/>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8" name="Shape 378"/>
        <p:cNvGrpSpPr/>
        <p:nvPr/>
      </p:nvGrpSpPr>
      <p:grpSpPr>
        <a:xfrm>
          <a:off x="0" y="0"/>
          <a:ext cx="0" cy="0"/>
          <a:chOff x="0" y="0"/>
          <a:chExt cx="0" cy="0"/>
        </a:xfrm>
      </p:grpSpPr>
      <p:sp>
        <p:nvSpPr>
          <p:cNvPr id="379" name="Shape 379"/>
          <p:cNvSpPr txBox="1"/>
          <p:nvPr>
            <p:ph type="title"/>
          </p:nvPr>
        </p:nvSpPr>
        <p:spPr>
          <a:xfrm>
            <a:off x="83850" y="579350"/>
            <a:ext cx="8820900" cy="8244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 sz="2800"/>
              <a:t>Save your Code. </a:t>
            </a:r>
            <a:endParaRPr sz="2800"/>
          </a:p>
        </p:txBody>
      </p:sp>
      <p:sp>
        <p:nvSpPr>
          <p:cNvPr id="380" name="Shape 380"/>
          <p:cNvSpPr txBox="1"/>
          <p:nvPr/>
        </p:nvSpPr>
        <p:spPr>
          <a:xfrm>
            <a:off x="1035900" y="1773400"/>
            <a:ext cx="6916800" cy="609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200">
                <a:solidFill>
                  <a:schemeClr val="dk1"/>
                </a:solidFill>
                <a:latin typeface="Open Sans"/>
                <a:ea typeface="Open Sans"/>
                <a:cs typeface="Open Sans"/>
                <a:sym typeface="Open Sans"/>
              </a:rPr>
              <a:t>Click the white “Save” button (not the orange one). </a:t>
            </a:r>
            <a:endParaRPr sz="2200">
              <a:solidFill>
                <a:schemeClr val="dk1"/>
              </a:solidFill>
              <a:latin typeface="Open Sans"/>
              <a:ea typeface="Open Sans"/>
              <a:cs typeface="Open Sans"/>
              <a:sym typeface="Open Sans"/>
            </a:endParaRPr>
          </a:p>
        </p:txBody>
      </p:sp>
      <p:pic>
        <p:nvPicPr>
          <p:cNvPr id="381" name="Shape 381"/>
          <p:cNvPicPr preferRelativeResize="0"/>
          <p:nvPr/>
        </p:nvPicPr>
        <p:blipFill>
          <a:blip r:embed="rId3">
            <a:alphaModFix/>
          </a:blip>
          <a:stretch>
            <a:fillRect/>
          </a:stretch>
        </p:blipFill>
        <p:spPr>
          <a:xfrm>
            <a:off x="443663" y="2486750"/>
            <a:ext cx="8256666" cy="4218849"/>
          </a:xfrm>
          <a:prstGeom prst="rect">
            <a:avLst/>
          </a:prstGeom>
          <a:noFill/>
          <a:ln>
            <a:noFill/>
          </a:ln>
        </p:spPr>
      </p:pic>
      <p:sp>
        <p:nvSpPr>
          <p:cNvPr id="382" name="Shape 382"/>
          <p:cNvSpPr/>
          <p:nvPr/>
        </p:nvSpPr>
        <p:spPr>
          <a:xfrm>
            <a:off x="4679400" y="2886975"/>
            <a:ext cx="1023300" cy="351000"/>
          </a:xfrm>
          <a:prstGeom prst="ellipse">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83" name="Shape 383"/>
          <p:cNvSpPr txBox="1"/>
          <p:nvPr/>
        </p:nvSpPr>
        <p:spPr>
          <a:xfrm>
            <a:off x="3285900" y="1309000"/>
            <a:ext cx="2416800" cy="464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2400">
                <a:solidFill>
                  <a:srgbClr val="5EA5E5"/>
                </a:solidFill>
                <a:latin typeface="Open Sans"/>
                <a:ea typeface="Open Sans"/>
                <a:cs typeface="Open Sans"/>
                <a:sym typeface="Open Sans"/>
              </a:rPr>
              <a:t>Instructions</a:t>
            </a:r>
            <a:endParaRPr sz="2400">
              <a:solidFill>
                <a:schemeClr val="dk1"/>
              </a:solidFill>
              <a:latin typeface="Open Sans"/>
              <a:ea typeface="Open Sans"/>
              <a:cs typeface="Open Sans"/>
              <a:sym typeface="Open Sans"/>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7" name="Shape 387"/>
        <p:cNvGrpSpPr/>
        <p:nvPr/>
      </p:nvGrpSpPr>
      <p:grpSpPr>
        <a:xfrm>
          <a:off x="0" y="0"/>
          <a:ext cx="0" cy="0"/>
          <a:chOff x="0" y="0"/>
          <a:chExt cx="0" cy="0"/>
        </a:xfrm>
      </p:grpSpPr>
      <p:sp>
        <p:nvSpPr>
          <p:cNvPr id="388" name="Shape 388"/>
          <p:cNvSpPr txBox="1"/>
          <p:nvPr>
            <p:ph type="title"/>
          </p:nvPr>
        </p:nvSpPr>
        <p:spPr>
          <a:xfrm>
            <a:off x="220825" y="548750"/>
            <a:ext cx="8820900" cy="8244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 sz="3000"/>
              <a:t>Configure your Trigger.</a:t>
            </a:r>
            <a:endParaRPr sz="3000"/>
          </a:p>
        </p:txBody>
      </p:sp>
      <p:sp>
        <p:nvSpPr>
          <p:cNvPr id="389" name="Shape 389"/>
          <p:cNvSpPr txBox="1"/>
          <p:nvPr/>
        </p:nvSpPr>
        <p:spPr>
          <a:xfrm>
            <a:off x="841488" y="1256574"/>
            <a:ext cx="7461000" cy="1061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2200">
                <a:solidFill>
                  <a:schemeClr val="dk1"/>
                </a:solidFill>
                <a:latin typeface="Open Sans"/>
                <a:ea typeface="Open Sans"/>
                <a:cs typeface="Open Sans"/>
                <a:sym typeface="Open Sans"/>
              </a:rPr>
              <a:t>We need to setup a trigger to call our new Lambda Function (</a:t>
            </a:r>
            <a:r>
              <a:rPr i="1" lang="en" sz="2200">
                <a:solidFill>
                  <a:schemeClr val="dk1"/>
                </a:solidFill>
                <a:latin typeface="Open Sans"/>
                <a:ea typeface="Open Sans"/>
                <a:cs typeface="Open Sans"/>
                <a:sym typeface="Open Sans"/>
              </a:rPr>
              <a:t>in our case Alexa Skills Kit</a:t>
            </a:r>
            <a:r>
              <a:rPr lang="en" sz="2200">
                <a:solidFill>
                  <a:schemeClr val="dk1"/>
                </a:solidFill>
                <a:latin typeface="Open Sans"/>
                <a:ea typeface="Open Sans"/>
                <a:cs typeface="Open Sans"/>
                <a:sym typeface="Open Sans"/>
              </a:rPr>
              <a:t>).</a:t>
            </a:r>
            <a:endParaRPr sz="2200">
              <a:solidFill>
                <a:schemeClr val="dk1"/>
              </a:solidFill>
              <a:latin typeface="Open Sans"/>
              <a:ea typeface="Open Sans"/>
              <a:cs typeface="Open Sans"/>
              <a:sym typeface="Open Sans"/>
            </a:endParaRPr>
          </a:p>
        </p:txBody>
      </p:sp>
      <p:sp>
        <p:nvSpPr>
          <p:cNvPr id="390" name="Shape 390"/>
          <p:cNvSpPr txBox="1"/>
          <p:nvPr/>
        </p:nvSpPr>
        <p:spPr>
          <a:xfrm>
            <a:off x="3225000" y="2684775"/>
            <a:ext cx="2694000" cy="824400"/>
          </a:xfrm>
          <a:prstGeom prst="rect">
            <a:avLst/>
          </a:prstGeom>
          <a:noFill/>
          <a:ln>
            <a:noFill/>
          </a:ln>
        </p:spPr>
        <p:txBody>
          <a:bodyPr anchorCtr="0" anchor="ctr" bIns="91425" lIns="91425" spcFirstLastPara="1" rIns="91425" wrap="square" tIns="91425">
            <a:noAutofit/>
          </a:bodyPr>
          <a:lstStyle/>
          <a:p>
            <a:pPr indent="0" lvl="0" marL="0" rtl="0">
              <a:lnSpc>
                <a:spcPct val="115000"/>
              </a:lnSpc>
              <a:spcBef>
                <a:spcPts val="0"/>
              </a:spcBef>
              <a:spcAft>
                <a:spcPts val="0"/>
              </a:spcAft>
              <a:buNone/>
            </a:pPr>
            <a:r>
              <a:rPr lang="en" sz="2000">
                <a:solidFill>
                  <a:schemeClr val="dk1"/>
                </a:solidFill>
                <a:latin typeface="Open Sans"/>
                <a:ea typeface="Open Sans"/>
                <a:cs typeface="Open Sans"/>
                <a:sym typeface="Open Sans"/>
              </a:rPr>
              <a:t>Click “Triggers”</a:t>
            </a:r>
            <a:endParaRPr sz="2000">
              <a:solidFill>
                <a:schemeClr val="dk1"/>
              </a:solidFill>
              <a:latin typeface="Open Sans"/>
              <a:ea typeface="Open Sans"/>
              <a:cs typeface="Open Sans"/>
              <a:sym typeface="Open Sans"/>
            </a:endParaRPr>
          </a:p>
          <a:p>
            <a:pPr indent="0" lvl="0" marL="0" rtl="0">
              <a:lnSpc>
                <a:spcPct val="115000"/>
              </a:lnSpc>
              <a:spcBef>
                <a:spcPts val="1000"/>
              </a:spcBef>
              <a:spcAft>
                <a:spcPts val="1000"/>
              </a:spcAft>
              <a:buNone/>
            </a:pPr>
            <a:r>
              <a:rPr lang="en" sz="2000">
                <a:solidFill>
                  <a:schemeClr val="dk1"/>
                </a:solidFill>
                <a:latin typeface="Open Sans"/>
                <a:ea typeface="Open Sans"/>
                <a:cs typeface="Open Sans"/>
                <a:sym typeface="Open Sans"/>
              </a:rPr>
              <a:t>Click “+ Add Trigger”</a:t>
            </a:r>
            <a:endParaRPr sz="2000">
              <a:solidFill>
                <a:schemeClr val="dk1"/>
              </a:solidFill>
              <a:latin typeface="Open Sans"/>
              <a:ea typeface="Open Sans"/>
              <a:cs typeface="Open Sans"/>
              <a:sym typeface="Open Sans"/>
            </a:endParaRPr>
          </a:p>
        </p:txBody>
      </p:sp>
      <p:sp>
        <p:nvSpPr>
          <p:cNvPr id="391" name="Shape 391"/>
          <p:cNvSpPr txBox="1"/>
          <p:nvPr/>
        </p:nvSpPr>
        <p:spPr>
          <a:xfrm>
            <a:off x="2310313" y="2119730"/>
            <a:ext cx="4523400" cy="474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2400">
                <a:solidFill>
                  <a:srgbClr val="5EA5E5"/>
                </a:solidFill>
                <a:latin typeface="Open Sans"/>
                <a:ea typeface="Open Sans"/>
                <a:cs typeface="Open Sans"/>
                <a:sym typeface="Open Sans"/>
              </a:rPr>
              <a:t>Instructions</a:t>
            </a:r>
            <a:endParaRPr sz="2400">
              <a:solidFill>
                <a:schemeClr val="dk1"/>
              </a:solidFill>
              <a:latin typeface="Open Sans"/>
              <a:ea typeface="Open Sans"/>
              <a:cs typeface="Open Sans"/>
              <a:sym typeface="Open Sans"/>
            </a:endParaRPr>
          </a:p>
        </p:txBody>
      </p:sp>
      <p:pic>
        <p:nvPicPr>
          <p:cNvPr id="392" name="Shape 392"/>
          <p:cNvPicPr preferRelativeResize="0"/>
          <p:nvPr/>
        </p:nvPicPr>
        <p:blipFill>
          <a:blip r:embed="rId3">
            <a:alphaModFix/>
          </a:blip>
          <a:stretch>
            <a:fillRect/>
          </a:stretch>
        </p:blipFill>
        <p:spPr>
          <a:xfrm>
            <a:off x="1165094" y="3599925"/>
            <a:ext cx="6813819" cy="3185350"/>
          </a:xfrm>
          <a:prstGeom prst="rect">
            <a:avLst/>
          </a:prstGeom>
          <a:noFill/>
          <a:ln>
            <a:noFill/>
          </a:ln>
        </p:spPr>
      </p:pic>
      <p:sp>
        <p:nvSpPr>
          <p:cNvPr id="393" name="Shape 393"/>
          <p:cNvSpPr/>
          <p:nvPr/>
        </p:nvSpPr>
        <p:spPr>
          <a:xfrm>
            <a:off x="2007525" y="5270100"/>
            <a:ext cx="932700" cy="474300"/>
          </a:xfrm>
          <a:prstGeom prst="ellipse">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94" name="Shape 394"/>
          <p:cNvSpPr/>
          <p:nvPr/>
        </p:nvSpPr>
        <p:spPr>
          <a:xfrm>
            <a:off x="1334050" y="5940575"/>
            <a:ext cx="1282200" cy="318000"/>
          </a:xfrm>
          <a:prstGeom prst="ellipse">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8" name="Shape 398"/>
        <p:cNvGrpSpPr/>
        <p:nvPr/>
      </p:nvGrpSpPr>
      <p:grpSpPr>
        <a:xfrm>
          <a:off x="0" y="0"/>
          <a:ext cx="0" cy="0"/>
          <a:chOff x="0" y="0"/>
          <a:chExt cx="0" cy="0"/>
        </a:xfrm>
      </p:grpSpPr>
      <p:sp>
        <p:nvSpPr>
          <p:cNvPr id="399" name="Shape 399"/>
          <p:cNvSpPr txBox="1"/>
          <p:nvPr>
            <p:ph type="title"/>
          </p:nvPr>
        </p:nvSpPr>
        <p:spPr>
          <a:xfrm>
            <a:off x="220825" y="647750"/>
            <a:ext cx="8820900" cy="8244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 sz="3000"/>
              <a:t>Configure your Trigger.</a:t>
            </a:r>
            <a:endParaRPr sz="3000"/>
          </a:p>
        </p:txBody>
      </p:sp>
      <p:pic>
        <p:nvPicPr>
          <p:cNvPr id="400" name="Shape 400"/>
          <p:cNvPicPr preferRelativeResize="0"/>
          <p:nvPr/>
        </p:nvPicPr>
        <p:blipFill rotWithShape="1">
          <a:blip r:embed="rId3">
            <a:alphaModFix/>
          </a:blip>
          <a:srcRect b="0" l="31544" r="29703" t="16408"/>
          <a:stretch/>
        </p:blipFill>
        <p:spPr>
          <a:xfrm>
            <a:off x="4392252" y="1890975"/>
            <a:ext cx="3910249" cy="4703150"/>
          </a:xfrm>
          <a:prstGeom prst="rect">
            <a:avLst/>
          </a:prstGeom>
          <a:noFill/>
          <a:ln cap="flat" cmpd="sng" w="19050">
            <a:solidFill>
              <a:schemeClr val="dk2"/>
            </a:solidFill>
            <a:prstDash val="solid"/>
            <a:round/>
            <a:headEnd len="sm" w="sm" type="none"/>
            <a:tailEnd len="sm" w="sm" type="none"/>
          </a:ln>
        </p:spPr>
      </p:pic>
      <p:sp>
        <p:nvSpPr>
          <p:cNvPr id="401" name="Shape 401"/>
          <p:cNvSpPr txBox="1"/>
          <p:nvPr/>
        </p:nvSpPr>
        <p:spPr>
          <a:xfrm>
            <a:off x="282725" y="3656267"/>
            <a:ext cx="4429500" cy="2396700"/>
          </a:xfrm>
          <a:prstGeom prst="rect">
            <a:avLst/>
          </a:prstGeom>
          <a:noFill/>
          <a:ln>
            <a:noFill/>
          </a:ln>
        </p:spPr>
        <p:txBody>
          <a:bodyPr anchorCtr="0" anchor="ctr" bIns="91425" lIns="91425" spcFirstLastPara="1" rIns="91425" wrap="square" tIns="91425">
            <a:noAutofit/>
          </a:bodyPr>
          <a:lstStyle/>
          <a:p>
            <a:pPr indent="0" lvl="0" marL="0" rtl="0">
              <a:lnSpc>
                <a:spcPct val="115000"/>
              </a:lnSpc>
              <a:spcBef>
                <a:spcPts val="0"/>
              </a:spcBef>
              <a:spcAft>
                <a:spcPts val="0"/>
              </a:spcAft>
              <a:buNone/>
            </a:pPr>
            <a:r>
              <a:rPr lang="en" sz="2000">
                <a:solidFill>
                  <a:schemeClr val="dk1"/>
                </a:solidFill>
                <a:latin typeface="Open Sans"/>
                <a:ea typeface="Open Sans"/>
                <a:cs typeface="Open Sans"/>
                <a:sym typeface="Open Sans"/>
              </a:rPr>
              <a:t>Click on the gray dash-lined box</a:t>
            </a:r>
            <a:endParaRPr sz="2000">
              <a:solidFill>
                <a:schemeClr val="dk1"/>
              </a:solidFill>
              <a:latin typeface="Open Sans"/>
              <a:ea typeface="Open Sans"/>
              <a:cs typeface="Open Sans"/>
              <a:sym typeface="Open Sans"/>
            </a:endParaRPr>
          </a:p>
          <a:p>
            <a:pPr indent="0" lvl="0" marL="0" rtl="0">
              <a:lnSpc>
                <a:spcPct val="115000"/>
              </a:lnSpc>
              <a:spcBef>
                <a:spcPts val="1000"/>
              </a:spcBef>
              <a:spcAft>
                <a:spcPts val="1000"/>
              </a:spcAft>
              <a:buNone/>
            </a:pPr>
            <a:r>
              <a:rPr lang="en" sz="2000">
                <a:solidFill>
                  <a:schemeClr val="dk1"/>
                </a:solidFill>
                <a:latin typeface="Open Sans"/>
                <a:ea typeface="Open Sans"/>
                <a:cs typeface="Open Sans"/>
                <a:sym typeface="Open Sans"/>
              </a:rPr>
              <a:t>Select “Alexa Skills Kit” from the dropdown menu</a:t>
            </a:r>
            <a:endParaRPr sz="2000">
              <a:solidFill>
                <a:schemeClr val="dk1"/>
              </a:solidFill>
              <a:latin typeface="Open Sans"/>
              <a:ea typeface="Open Sans"/>
              <a:cs typeface="Open Sans"/>
              <a:sym typeface="Open Sans"/>
            </a:endParaRPr>
          </a:p>
        </p:txBody>
      </p:sp>
      <p:sp>
        <p:nvSpPr>
          <p:cNvPr id="402" name="Shape 402"/>
          <p:cNvSpPr txBox="1"/>
          <p:nvPr/>
        </p:nvSpPr>
        <p:spPr>
          <a:xfrm>
            <a:off x="533650" y="3570525"/>
            <a:ext cx="3351900" cy="474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2400">
                <a:solidFill>
                  <a:srgbClr val="5EA5E5"/>
                </a:solidFill>
                <a:latin typeface="Open Sans"/>
                <a:ea typeface="Open Sans"/>
                <a:cs typeface="Open Sans"/>
                <a:sym typeface="Open Sans"/>
              </a:rPr>
              <a:t>Instructions</a:t>
            </a:r>
            <a:endParaRPr sz="2400">
              <a:solidFill>
                <a:schemeClr val="dk1"/>
              </a:solidFill>
              <a:latin typeface="Open Sans"/>
              <a:ea typeface="Open Sans"/>
              <a:cs typeface="Open Sans"/>
              <a:sym typeface="Open Sans"/>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6" name="Shape 406"/>
        <p:cNvGrpSpPr/>
        <p:nvPr/>
      </p:nvGrpSpPr>
      <p:grpSpPr>
        <a:xfrm>
          <a:off x="0" y="0"/>
          <a:ext cx="0" cy="0"/>
          <a:chOff x="0" y="0"/>
          <a:chExt cx="0" cy="0"/>
        </a:xfrm>
      </p:grpSpPr>
      <p:sp>
        <p:nvSpPr>
          <p:cNvPr id="407" name="Shape 407"/>
          <p:cNvSpPr txBox="1"/>
          <p:nvPr>
            <p:ph type="title"/>
          </p:nvPr>
        </p:nvSpPr>
        <p:spPr>
          <a:xfrm>
            <a:off x="220825" y="647750"/>
            <a:ext cx="8820900" cy="8244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 sz="3000"/>
              <a:t>Configure your Trigger.</a:t>
            </a:r>
            <a:endParaRPr sz="3000"/>
          </a:p>
        </p:txBody>
      </p:sp>
      <p:sp>
        <p:nvSpPr>
          <p:cNvPr id="408" name="Shape 408"/>
          <p:cNvSpPr txBox="1"/>
          <p:nvPr/>
        </p:nvSpPr>
        <p:spPr>
          <a:xfrm>
            <a:off x="3705275" y="2093775"/>
            <a:ext cx="1915800" cy="898200"/>
          </a:xfrm>
          <a:prstGeom prst="rect">
            <a:avLst/>
          </a:prstGeom>
          <a:noFill/>
          <a:ln>
            <a:noFill/>
          </a:ln>
        </p:spPr>
        <p:txBody>
          <a:bodyPr anchorCtr="0" anchor="ctr" bIns="91425" lIns="91425" spcFirstLastPara="1" rIns="91425" wrap="square" tIns="91425">
            <a:noAutofit/>
          </a:bodyPr>
          <a:lstStyle/>
          <a:p>
            <a:pPr indent="0" lvl="0" marL="0" rtl="0">
              <a:lnSpc>
                <a:spcPct val="115000"/>
              </a:lnSpc>
              <a:spcBef>
                <a:spcPts val="0"/>
              </a:spcBef>
              <a:spcAft>
                <a:spcPts val="1000"/>
              </a:spcAft>
              <a:buNone/>
            </a:pPr>
            <a:r>
              <a:rPr lang="en" sz="2000">
                <a:solidFill>
                  <a:schemeClr val="dk1"/>
                </a:solidFill>
                <a:latin typeface="Open Sans"/>
                <a:ea typeface="Open Sans"/>
                <a:cs typeface="Open Sans"/>
                <a:sym typeface="Open Sans"/>
              </a:rPr>
              <a:t>Click “Submit.”</a:t>
            </a:r>
            <a:endParaRPr sz="2000">
              <a:solidFill>
                <a:schemeClr val="dk1"/>
              </a:solidFill>
              <a:latin typeface="Open Sans"/>
              <a:ea typeface="Open Sans"/>
              <a:cs typeface="Open Sans"/>
              <a:sym typeface="Open Sans"/>
            </a:endParaRPr>
          </a:p>
        </p:txBody>
      </p:sp>
      <p:sp>
        <p:nvSpPr>
          <p:cNvPr id="409" name="Shape 409"/>
          <p:cNvSpPr txBox="1"/>
          <p:nvPr/>
        </p:nvSpPr>
        <p:spPr>
          <a:xfrm>
            <a:off x="3293725" y="1619475"/>
            <a:ext cx="2675100" cy="474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2400">
                <a:solidFill>
                  <a:srgbClr val="5EA5E5"/>
                </a:solidFill>
                <a:latin typeface="Open Sans"/>
                <a:ea typeface="Open Sans"/>
                <a:cs typeface="Open Sans"/>
                <a:sym typeface="Open Sans"/>
              </a:rPr>
              <a:t>Instructions</a:t>
            </a:r>
            <a:endParaRPr sz="2400">
              <a:solidFill>
                <a:schemeClr val="dk1"/>
              </a:solidFill>
              <a:latin typeface="Open Sans"/>
              <a:ea typeface="Open Sans"/>
              <a:cs typeface="Open Sans"/>
              <a:sym typeface="Open Sans"/>
            </a:endParaRPr>
          </a:p>
        </p:txBody>
      </p:sp>
      <p:pic>
        <p:nvPicPr>
          <p:cNvPr id="410" name="Shape 410"/>
          <p:cNvPicPr preferRelativeResize="0"/>
          <p:nvPr/>
        </p:nvPicPr>
        <p:blipFill>
          <a:blip r:embed="rId3">
            <a:alphaModFix/>
          </a:blip>
          <a:stretch>
            <a:fillRect/>
          </a:stretch>
        </p:blipFill>
        <p:spPr>
          <a:xfrm>
            <a:off x="847900" y="2654300"/>
            <a:ext cx="7566751" cy="4136250"/>
          </a:xfrm>
          <a:prstGeom prst="rect">
            <a:avLst/>
          </a:prstGeom>
          <a:noFill/>
          <a:ln>
            <a:noFill/>
          </a:ln>
        </p:spPr>
      </p:pic>
      <p:sp>
        <p:nvSpPr>
          <p:cNvPr id="411" name="Shape 411"/>
          <p:cNvSpPr/>
          <p:nvPr/>
        </p:nvSpPr>
        <p:spPr>
          <a:xfrm>
            <a:off x="6800050" y="6291376"/>
            <a:ext cx="1812900" cy="474300"/>
          </a:xfrm>
          <a:prstGeom prst="ellipse">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5" name="Shape 415"/>
        <p:cNvGrpSpPr/>
        <p:nvPr/>
      </p:nvGrpSpPr>
      <p:grpSpPr>
        <a:xfrm>
          <a:off x="0" y="0"/>
          <a:ext cx="0" cy="0"/>
          <a:chOff x="0" y="0"/>
          <a:chExt cx="0" cy="0"/>
        </a:xfrm>
      </p:grpSpPr>
      <p:pic>
        <p:nvPicPr>
          <p:cNvPr id="416" name="Shape 416"/>
          <p:cNvPicPr preferRelativeResize="0"/>
          <p:nvPr/>
        </p:nvPicPr>
        <p:blipFill>
          <a:blip r:embed="rId3">
            <a:alphaModFix/>
          </a:blip>
          <a:stretch>
            <a:fillRect/>
          </a:stretch>
        </p:blipFill>
        <p:spPr>
          <a:xfrm>
            <a:off x="1347425" y="2896800"/>
            <a:ext cx="7461001" cy="3837715"/>
          </a:xfrm>
          <a:prstGeom prst="rect">
            <a:avLst/>
          </a:prstGeom>
          <a:noFill/>
          <a:ln>
            <a:noFill/>
          </a:ln>
        </p:spPr>
      </p:pic>
      <p:sp>
        <p:nvSpPr>
          <p:cNvPr id="417" name="Shape 417"/>
          <p:cNvSpPr txBox="1"/>
          <p:nvPr>
            <p:ph type="title"/>
          </p:nvPr>
        </p:nvSpPr>
        <p:spPr>
          <a:xfrm>
            <a:off x="220825" y="647750"/>
            <a:ext cx="8820900" cy="8244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 sz="3000"/>
              <a:t>Test</a:t>
            </a:r>
            <a:r>
              <a:rPr lang="en" sz="3000"/>
              <a:t> your Trigger.</a:t>
            </a:r>
            <a:endParaRPr sz="3000"/>
          </a:p>
        </p:txBody>
      </p:sp>
      <p:sp>
        <p:nvSpPr>
          <p:cNvPr id="418" name="Shape 418"/>
          <p:cNvSpPr txBox="1"/>
          <p:nvPr/>
        </p:nvSpPr>
        <p:spPr>
          <a:xfrm>
            <a:off x="3178950" y="1947100"/>
            <a:ext cx="2786100" cy="824400"/>
          </a:xfrm>
          <a:prstGeom prst="rect">
            <a:avLst/>
          </a:prstGeom>
          <a:noFill/>
          <a:ln>
            <a:noFill/>
          </a:ln>
        </p:spPr>
        <p:txBody>
          <a:bodyPr anchorCtr="0" anchor="ctr" bIns="91425" lIns="91425" spcFirstLastPara="1" rIns="91425" wrap="square" tIns="91425">
            <a:noAutofit/>
          </a:bodyPr>
          <a:lstStyle/>
          <a:p>
            <a:pPr indent="0" lvl="0" marL="0" rtl="0">
              <a:lnSpc>
                <a:spcPct val="115000"/>
              </a:lnSpc>
              <a:spcBef>
                <a:spcPts val="0"/>
              </a:spcBef>
              <a:spcAft>
                <a:spcPts val="1000"/>
              </a:spcAft>
              <a:buNone/>
            </a:pPr>
            <a:r>
              <a:rPr lang="en" sz="2000">
                <a:solidFill>
                  <a:schemeClr val="dk1"/>
                </a:solidFill>
                <a:latin typeface="Open Sans"/>
                <a:ea typeface="Open Sans"/>
                <a:cs typeface="Open Sans"/>
                <a:sym typeface="Open Sans"/>
              </a:rPr>
              <a:t>Click “Save and Test.”</a:t>
            </a:r>
            <a:endParaRPr sz="2000">
              <a:solidFill>
                <a:schemeClr val="dk1"/>
              </a:solidFill>
              <a:latin typeface="Open Sans"/>
              <a:ea typeface="Open Sans"/>
              <a:cs typeface="Open Sans"/>
              <a:sym typeface="Open Sans"/>
            </a:endParaRPr>
          </a:p>
        </p:txBody>
      </p:sp>
      <p:sp>
        <p:nvSpPr>
          <p:cNvPr id="419" name="Shape 419"/>
          <p:cNvSpPr txBox="1"/>
          <p:nvPr/>
        </p:nvSpPr>
        <p:spPr>
          <a:xfrm>
            <a:off x="3234450" y="1472150"/>
            <a:ext cx="2675100" cy="474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2400">
                <a:solidFill>
                  <a:srgbClr val="5EA5E5"/>
                </a:solidFill>
                <a:latin typeface="Open Sans"/>
                <a:ea typeface="Open Sans"/>
                <a:cs typeface="Open Sans"/>
                <a:sym typeface="Open Sans"/>
              </a:rPr>
              <a:t>Instructions</a:t>
            </a:r>
            <a:endParaRPr sz="2400">
              <a:solidFill>
                <a:schemeClr val="dk1"/>
              </a:solidFill>
              <a:latin typeface="Open Sans"/>
              <a:ea typeface="Open Sans"/>
              <a:cs typeface="Open Sans"/>
              <a:sym typeface="Open Sans"/>
            </a:endParaRPr>
          </a:p>
        </p:txBody>
      </p:sp>
      <p:sp>
        <p:nvSpPr>
          <p:cNvPr id="420" name="Shape 420"/>
          <p:cNvSpPr/>
          <p:nvPr/>
        </p:nvSpPr>
        <p:spPr>
          <a:xfrm>
            <a:off x="7317800" y="2826200"/>
            <a:ext cx="1490700" cy="593100"/>
          </a:xfrm>
          <a:prstGeom prst="ellipse">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4" name="Shape 424"/>
        <p:cNvGrpSpPr/>
        <p:nvPr/>
      </p:nvGrpSpPr>
      <p:grpSpPr>
        <a:xfrm>
          <a:off x="0" y="0"/>
          <a:ext cx="0" cy="0"/>
          <a:chOff x="0" y="0"/>
          <a:chExt cx="0" cy="0"/>
        </a:xfrm>
      </p:grpSpPr>
      <p:sp>
        <p:nvSpPr>
          <p:cNvPr id="425" name="Shape 425"/>
          <p:cNvSpPr txBox="1"/>
          <p:nvPr>
            <p:ph type="title"/>
          </p:nvPr>
        </p:nvSpPr>
        <p:spPr>
          <a:xfrm>
            <a:off x="220825" y="561950"/>
            <a:ext cx="8820900" cy="7077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 sz="3000"/>
              <a:t>Test</a:t>
            </a:r>
            <a:r>
              <a:rPr lang="en" sz="3000"/>
              <a:t> your Trigger.</a:t>
            </a:r>
            <a:endParaRPr sz="3000"/>
          </a:p>
        </p:txBody>
      </p:sp>
      <p:sp>
        <p:nvSpPr>
          <p:cNvPr id="426" name="Shape 426"/>
          <p:cNvSpPr txBox="1"/>
          <p:nvPr/>
        </p:nvSpPr>
        <p:spPr>
          <a:xfrm>
            <a:off x="1463100" y="1744075"/>
            <a:ext cx="6217800" cy="1028700"/>
          </a:xfrm>
          <a:prstGeom prst="rect">
            <a:avLst/>
          </a:prstGeom>
          <a:noFill/>
          <a:ln>
            <a:noFill/>
          </a:ln>
        </p:spPr>
        <p:txBody>
          <a:bodyPr anchorCtr="0" anchor="ctr" bIns="91425" lIns="91425" spcFirstLastPara="1" rIns="91425" wrap="square" tIns="91425">
            <a:noAutofit/>
          </a:bodyPr>
          <a:lstStyle/>
          <a:p>
            <a:pPr indent="0" lvl="0" marL="0" rtl="0">
              <a:lnSpc>
                <a:spcPct val="115000"/>
              </a:lnSpc>
              <a:spcBef>
                <a:spcPts val="0"/>
              </a:spcBef>
              <a:spcAft>
                <a:spcPts val="0"/>
              </a:spcAft>
              <a:buNone/>
            </a:pPr>
            <a:r>
              <a:rPr lang="en" sz="2000">
                <a:solidFill>
                  <a:schemeClr val="dk1"/>
                </a:solidFill>
                <a:latin typeface="Open Sans"/>
                <a:ea typeface="Open Sans"/>
                <a:cs typeface="Open Sans"/>
                <a:sym typeface="Open Sans"/>
              </a:rPr>
              <a:t>Click “Hello World.” </a:t>
            </a:r>
            <a:endParaRPr sz="2000">
              <a:solidFill>
                <a:schemeClr val="dk1"/>
              </a:solidFill>
              <a:latin typeface="Open Sans"/>
              <a:ea typeface="Open Sans"/>
              <a:cs typeface="Open Sans"/>
              <a:sym typeface="Open Sans"/>
            </a:endParaRPr>
          </a:p>
          <a:p>
            <a:pPr indent="0" lvl="0" marL="0" rtl="0">
              <a:lnSpc>
                <a:spcPct val="115000"/>
              </a:lnSpc>
              <a:spcBef>
                <a:spcPts val="1000"/>
              </a:spcBef>
              <a:spcAft>
                <a:spcPts val="1000"/>
              </a:spcAft>
              <a:buNone/>
            </a:pPr>
            <a:r>
              <a:rPr lang="en" sz="2000">
                <a:solidFill>
                  <a:schemeClr val="dk1"/>
                </a:solidFill>
                <a:latin typeface="Open Sans"/>
                <a:ea typeface="Open Sans"/>
                <a:cs typeface="Open Sans"/>
                <a:sym typeface="Open Sans"/>
              </a:rPr>
              <a:t>Scroll down and select “Alexa Intent - GetNewFact.”</a:t>
            </a:r>
            <a:endParaRPr sz="2000">
              <a:solidFill>
                <a:schemeClr val="dk1"/>
              </a:solidFill>
              <a:latin typeface="Open Sans"/>
              <a:ea typeface="Open Sans"/>
              <a:cs typeface="Open Sans"/>
              <a:sym typeface="Open Sans"/>
            </a:endParaRPr>
          </a:p>
        </p:txBody>
      </p:sp>
      <p:sp>
        <p:nvSpPr>
          <p:cNvPr id="427" name="Shape 427"/>
          <p:cNvSpPr txBox="1"/>
          <p:nvPr/>
        </p:nvSpPr>
        <p:spPr>
          <a:xfrm>
            <a:off x="3234450" y="1153225"/>
            <a:ext cx="2675100" cy="474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2400">
                <a:solidFill>
                  <a:srgbClr val="5EA5E5"/>
                </a:solidFill>
                <a:latin typeface="Open Sans"/>
                <a:ea typeface="Open Sans"/>
                <a:cs typeface="Open Sans"/>
                <a:sym typeface="Open Sans"/>
              </a:rPr>
              <a:t>Instructions</a:t>
            </a:r>
            <a:endParaRPr sz="2400">
              <a:solidFill>
                <a:schemeClr val="dk1"/>
              </a:solidFill>
              <a:latin typeface="Open Sans"/>
              <a:ea typeface="Open Sans"/>
              <a:cs typeface="Open Sans"/>
              <a:sym typeface="Open Sans"/>
            </a:endParaRPr>
          </a:p>
        </p:txBody>
      </p:sp>
      <p:pic>
        <p:nvPicPr>
          <p:cNvPr id="428" name="Shape 428"/>
          <p:cNvPicPr preferRelativeResize="0"/>
          <p:nvPr/>
        </p:nvPicPr>
        <p:blipFill rotWithShape="1">
          <a:blip r:embed="rId3">
            <a:alphaModFix/>
          </a:blip>
          <a:srcRect b="0" l="0" r="3325" t="0"/>
          <a:stretch/>
        </p:blipFill>
        <p:spPr>
          <a:xfrm>
            <a:off x="1606963" y="2681025"/>
            <a:ext cx="5556334" cy="4176976"/>
          </a:xfrm>
          <a:prstGeom prst="rect">
            <a:avLst/>
          </a:prstGeom>
          <a:noFill/>
          <a:ln>
            <a:noFill/>
          </a:ln>
        </p:spPr>
      </p:pic>
      <p:sp>
        <p:nvSpPr>
          <p:cNvPr id="429" name="Shape 429"/>
          <p:cNvSpPr/>
          <p:nvPr/>
        </p:nvSpPr>
        <p:spPr>
          <a:xfrm>
            <a:off x="1790450" y="5702224"/>
            <a:ext cx="1614600" cy="318000"/>
          </a:xfrm>
          <a:prstGeom prst="ellipse">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3" name="Shape 433"/>
        <p:cNvGrpSpPr/>
        <p:nvPr/>
      </p:nvGrpSpPr>
      <p:grpSpPr>
        <a:xfrm>
          <a:off x="0" y="0"/>
          <a:ext cx="0" cy="0"/>
          <a:chOff x="0" y="0"/>
          <a:chExt cx="0" cy="0"/>
        </a:xfrm>
      </p:grpSpPr>
      <p:pic>
        <p:nvPicPr>
          <p:cNvPr id="434" name="Shape 434"/>
          <p:cNvPicPr preferRelativeResize="0"/>
          <p:nvPr/>
        </p:nvPicPr>
        <p:blipFill>
          <a:blip r:embed="rId3">
            <a:alphaModFix/>
          </a:blip>
          <a:stretch>
            <a:fillRect/>
          </a:stretch>
        </p:blipFill>
        <p:spPr>
          <a:xfrm>
            <a:off x="4536000" y="1930250"/>
            <a:ext cx="4455600" cy="4872800"/>
          </a:xfrm>
          <a:prstGeom prst="rect">
            <a:avLst/>
          </a:prstGeom>
          <a:noFill/>
          <a:ln>
            <a:noFill/>
          </a:ln>
        </p:spPr>
      </p:pic>
      <p:sp>
        <p:nvSpPr>
          <p:cNvPr id="435" name="Shape 435"/>
          <p:cNvSpPr txBox="1"/>
          <p:nvPr>
            <p:ph type="title"/>
          </p:nvPr>
        </p:nvSpPr>
        <p:spPr>
          <a:xfrm>
            <a:off x="211825" y="566750"/>
            <a:ext cx="8820900" cy="8244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 sz="3000"/>
              <a:t>Test</a:t>
            </a:r>
            <a:r>
              <a:rPr lang="en" sz="3000"/>
              <a:t> your Trigger.</a:t>
            </a:r>
            <a:endParaRPr sz="3000"/>
          </a:p>
        </p:txBody>
      </p:sp>
      <p:sp>
        <p:nvSpPr>
          <p:cNvPr id="436" name="Shape 436"/>
          <p:cNvSpPr txBox="1"/>
          <p:nvPr/>
        </p:nvSpPr>
        <p:spPr>
          <a:xfrm>
            <a:off x="841500" y="1274149"/>
            <a:ext cx="7461000" cy="606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2200">
                <a:solidFill>
                  <a:schemeClr val="dk1"/>
                </a:solidFill>
                <a:latin typeface="Open Sans"/>
                <a:ea typeface="Open Sans"/>
                <a:cs typeface="Open Sans"/>
                <a:sym typeface="Open Sans"/>
              </a:rPr>
              <a:t>We need to setup a trigger to call our new Lambda </a:t>
            </a:r>
            <a:endParaRPr sz="2200">
              <a:solidFill>
                <a:schemeClr val="dk1"/>
              </a:solidFill>
              <a:latin typeface="Open Sans"/>
              <a:ea typeface="Open Sans"/>
              <a:cs typeface="Open Sans"/>
              <a:sym typeface="Open Sans"/>
            </a:endParaRPr>
          </a:p>
        </p:txBody>
      </p:sp>
      <p:sp>
        <p:nvSpPr>
          <p:cNvPr id="437" name="Shape 437"/>
          <p:cNvSpPr txBox="1"/>
          <p:nvPr/>
        </p:nvSpPr>
        <p:spPr>
          <a:xfrm>
            <a:off x="156600" y="3092700"/>
            <a:ext cx="3029400" cy="1349700"/>
          </a:xfrm>
          <a:prstGeom prst="rect">
            <a:avLst/>
          </a:prstGeom>
          <a:noFill/>
          <a:ln>
            <a:noFill/>
          </a:ln>
        </p:spPr>
        <p:txBody>
          <a:bodyPr anchorCtr="0" anchor="ctr" bIns="91425" lIns="91425" spcFirstLastPara="1" rIns="91425" wrap="square" tIns="91425">
            <a:noAutofit/>
          </a:bodyPr>
          <a:lstStyle/>
          <a:p>
            <a:pPr indent="0" lvl="0" marL="0" rtl="0">
              <a:lnSpc>
                <a:spcPct val="115000"/>
              </a:lnSpc>
              <a:spcBef>
                <a:spcPts val="0"/>
              </a:spcBef>
              <a:spcAft>
                <a:spcPts val="0"/>
              </a:spcAft>
              <a:buNone/>
            </a:pPr>
            <a:r>
              <a:rPr lang="en" sz="2000">
                <a:solidFill>
                  <a:schemeClr val="dk1"/>
                </a:solidFill>
                <a:latin typeface="Open Sans"/>
                <a:ea typeface="Open Sans"/>
                <a:cs typeface="Open Sans"/>
                <a:sym typeface="Open Sans"/>
              </a:rPr>
              <a:t>Name your test event.</a:t>
            </a:r>
            <a:r>
              <a:rPr lang="en" sz="2000">
                <a:solidFill>
                  <a:schemeClr val="dk1"/>
                </a:solidFill>
                <a:latin typeface="Open Sans"/>
                <a:ea typeface="Open Sans"/>
                <a:cs typeface="Open Sans"/>
                <a:sym typeface="Open Sans"/>
              </a:rPr>
              <a:t> </a:t>
            </a:r>
            <a:endParaRPr sz="2000">
              <a:solidFill>
                <a:schemeClr val="dk1"/>
              </a:solidFill>
              <a:latin typeface="Open Sans"/>
              <a:ea typeface="Open Sans"/>
              <a:cs typeface="Open Sans"/>
              <a:sym typeface="Open Sans"/>
            </a:endParaRPr>
          </a:p>
          <a:p>
            <a:pPr indent="0" lvl="0" marL="0" rtl="0">
              <a:lnSpc>
                <a:spcPct val="115000"/>
              </a:lnSpc>
              <a:spcBef>
                <a:spcPts val="1000"/>
              </a:spcBef>
              <a:spcAft>
                <a:spcPts val="1000"/>
              </a:spcAft>
              <a:buNone/>
            </a:pPr>
            <a:r>
              <a:rPr lang="en" sz="2000">
                <a:solidFill>
                  <a:schemeClr val="dk1"/>
                </a:solidFill>
                <a:latin typeface="Open Sans"/>
                <a:ea typeface="Open Sans"/>
                <a:cs typeface="Open Sans"/>
                <a:sym typeface="Open Sans"/>
              </a:rPr>
              <a:t>Click “Create.” </a:t>
            </a:r>
            <a:endParaRPr sz="2000">
              <a:solidFill>
                <a:schemeClr val="dk1"/>
              </a:solidFill>
              <a:latin typeface="Open Sans"/>
              <a:ea typeface="Open Sans"/>
              <a:cs typeface="Open Sans"/>
              <a:sym typeface="Open Sans"/>
            </a:endParaRPr>
          </a:p>
        </p:txBody>
      </p:sp>
      <p:sp>
        <p:nvSpPr>
          <p:cNvPr id="438" name="Shape 438"/>
          <p:cNvSpPr txBox="1"/>
          <p:nvPr/>
        </p:nvSpPr>
        <p:spPr>
          <a:xfrm>
            <a:off x="333750" y="2469900"/>
            <a:ext cx="2675100" cy="474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2400">
                <a:solidFill>
                  <a:srgbClr val="5EA5E5"/>
                </a:solidFill>
                <a:latin typeface="Open Sans"/>
                <a:ea typeface="Open Sans"/>
                <a:cs typeface="Open Sans"/>
                <a:sym typeface="Open Sans"/>
              </a:rPr>
              <a:t>Instructions</a:t>
            </a:r>
            <a:endParaRPr sz="2400">
              <a:solidFill>
                <a:schemeClr val="dk1"/>
              </a:solidFill>
              <a:latin typeface="Open Sans"/>
              <a:ea typeface="Open Sans"/>
              <a:cs typeface="Open Sans"/>
              <a:sym typeface="Open Sans"/>
            </a:endParaRPr>
          </a:p>
        </p:txBody>
      </p:sp>
      <p:sp>
        <p:nvSpPr>
          <p:cNvPr id="439" name="Shape 439"/>
          <p:cNvSpPr/>
          <p:nvPr/>
        </p:nvSpPr>
        <p:spPr>
          <a:xfrm>
            <a:off x="4621825" y="3464950"/>
            <a:ext cx="1044000" cy="324000"/>
          </a:xfrm>
          <a:prstGeom prst="ellipse">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40" name="Shape 440"/>
          <p:cNvSpPr/>
          <p:nvPr/>
        </p:nvSpPr>
        <p:spPr>
          <a:xfrm>
            <a:off x="8100000" y="6479050"/>
            <a:ext cx="1044000" cy="324000"/>
          </a:xfrm>
          <a:prstGeom prst="ellipse">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4" name="Shape 444"/>
        <p:cNvGrpSpPr/>
        <p:nvPr/>
      </p:nvGrpSpPr>
      <p:grpSpPr>
        <a:xfrm>
          <a:off x="0" y="0"/>
          <a:ext cx="0" cy="0"/>
          <a:chOff x="0" y="0"/>
          <a:chExt cx="0" cy="0"/>
        </a:xfrm>
      </p:grpSpPr>
      <p:pic>
        <p:nvPicPr>
          <p:cNvPr id="445" name="Shape 445"/>
          <p:cNvPicPr preferRelativeResize="0"/>
          <p:nvPr/>
        </p:nvPicPr>
        <p:blipFill>
          <a:blip r:embed="rId3">
            <a:alphaModFix/>
          </a:blip>
          <a:stretch>
            <a:fillRect/>
          </a:stretch>
        </p:blipFill>
        <p:spPr>
          <a:xfrm>
            <a:off x="152400" y="3056775"/>
            <a:ext cx="8839202" cy="1941125"/>
          </a:xfrm>
          <a:prstGeom prst="rect">
            <a:avLst/>
          </a:prstGeom>
          <a:noFill/>
          <a:ln>
            <a:noFill/>
          </a:ln>
        </p:spPr>
      </p:pic>
      <p:sp>
        <p:nvSpPr>
          <p:cNvPr id="446" name="Shape 446"/>
          <p:cNvSpPr txBox="1"/>
          <p:nvPr>
            <p:ph type="title"/>
          </p:nvPr>
        </p:nvSpPr>
        <p:spPr>
          <a:xfrm>
            <a:off x="220825" y="647750"/>
            <a:ext cx="8820900" cy="8244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 sz="3000"/>
              <a:t>Test</a:t>
            </a:r>
            <a:r>
              <a:rPr lang="en" sz="3000"/>
              <a:t> your Trigger.</a:t>
            </a:r>
            <a:endParaRPr sz="3000"/>
          </a:p>
        </p:txBody>
      </p:sp>
      <p:sp>
        <p:nvSpPr>
          <p:cNvPr id="447" name="Shape 447"/>
          <p:cNvSpPr txBox="1"/>
          <p:nvPr/>
        </p:nvSpPr>
        <p:spPr>
          <a:xfrm>
            <a:off x="3731575" y="2056575"/>
            <a:ext cx="1799400" cy="1000200"/>
          </a:xfrm>
          <a:prstGeom prst="rect">
            <a:avLst/>
          </a:prstGeom>
          <a:noFill/>
          <a:ln>
            <a:noFill/>
          </a:ln>
        </p:spPr>
        <p:txBody>
          <a:bodyPr anchorCtr="0" anchor="ctr" bIns="91425" lIns="91425" spcFirstLastPara="1" rIns="91425" wrap="square" tIns="91425">
            <a:noAutofit/>
          </a:bodyPr>
          <a:lstStyle/>
          <a:p>
            <a:pPr indent="0" lvl="0" marL="0" rtl="0">
              <a:lnSpc>
                <a:spcPct val="115000"/>
              </a:lnSpc>
              <a:spcBef>
                <a:spcPts val="0"/>
              </a:spcBef>
              <a:spcAft>
                <a:spcPts val="1000"/>
              </a:spcAft>
              <a:buNone/>
            </a:pPr>
            <a:r>
              <a:rPr lang="en" sz="2000">
                <a:solidFill>
                  <a:schemeClr val="dk1"/>
                </a:solidFill>
                <a:latin typeface="Open Sans"/>
                <a:ea typeface="Open Sans"/>
                <a:cs typeface="Open Sans"/>
                <a:sym typeface="Open Sans"/>
              </a:rPr>
              <a:t>Click “Test.”</a:t>
            </a:r>
            <a:endParaRPr sz="2000">
              <a:solidFill>
                <a:schemeClr val="dk1"/>
              </a:solidFill>
              <a:latin typeface="Open Sans"/>
              <a:ea typeface="Open Sans"/>
              <a:cs typeface="Open Sans"/>
              <a:sym typeface="Open Sans"/>
            </a:endParaRPr>
          </a:p>
        </p:txBody>
      </p:sp>
      <p:sp>
        <p:nvSpPr>
          <p:cNvPr id="448" name="Shape 448"/>
          <p:cNvSpPr txBox="1"/>
          <p:nvPr/>
        </p:nvSpPr>
        <p:spPr>
          <a:xfrm>
            <a:off x="3234450" y="1472150"/>
            <a:ext cx="2675100" cy="474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2400">
                <a:solidFill>
                  <a:srgbClr val="5EA5E5"/>
                </a:solidFill>
                <a:latin typeface="Open Sans"/>
                <a:ea typeface="Open Sans"/>
                <a:cs typeface="Open Sans"/>
                <a:sym typeface="Open Sans"/>
              </a:rPr>
              <a:t>Instructions</a:t>
            </a:r>
            <a:endParaRPr sz="2400">
              <a:solidFill>
                <a:schemeClr val="dk1"/>
              </a:solidFill>
              <a:latin typeface="Open Sans"/>
              <a:ea typeface="Open Sans"/>
              <a:cs typeface="Open Sans"/>
              <a:sym typeface="Open Sans"/>
            </a:endParaRPr>
          </a:p>
        </p:txBody>
      </p:sp>
      <p:sp>
        <p:nvSpPr>
          <p:cNvPr id="449" name="Shape 449"/>
          <p:cNvSpPr/>
          <p:nvPr/>
        </p:nvSpPr>
        <p:spPr>
          <a:xfrm>
            <a:off x="7797000" y="3432225"/>
            <a:ext cx="958500" cy="474300"/>
          </a:xfrm>
          <a:prstGeom prst="ellipse">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3" name="Shape 453"/>
        <p:cNvGrpSpPr/>
        <p:nvPr/>
      </p:nvGrpSpPr>
      <p:grpSpPr>
        <a:xfrm>
          <a:off x="0" y="0"/>
          <a:ext cx="0" cy="0"/>
          <a:chOff x="0" y="0"/>
          <a:chExt cx="0" cy="0"/>
        </a:xfrm>
      </p:grpSpPr>
      <p:sp>
        <p:nvSpPr>
          <p:cNvPr id="454" name="Shape 454"/>
          <p:cNvSpPr txBox="1"/>
          <p:nvPr>
            <p:ph type="title"/>
          </p:nvPr>
        </p:nvSpPr>
        <p:spPr>
          <a:xfrm>
            <a:off x="220825" y="579350"/>
            <a:ext cx="8820900" cy="8244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 sz="2800"/>
              <a:t>Test your AWS Lambda Function</a:t>
            </a:r>
            <a:endParaRPr sz="2800"/>
          </a:p>
        </p:txBody>
      </p:sp>
      <p:sp>
        <p:nvSpPr>
          <p:cNvPr id="455" name="Shape 455"/>
          <p:cNvSpPr txBox="1"/>
          <p:nvPr/>
        </p:nvSpPr>
        <p:spPr>
          <a:xfrm>
            <a:off x="841500" y="1327550"/>
            <a:ext cx="7461000" cy="930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2200">
                <a:solidFill>
                  <a:schemeClr val="dk1"/>
                </a:solidFill>
                <a:latin typeface="Open Sans"/>
                <a:ea typeface="Open Sans"/>
                <a:cs typeface="Open Sans"/>
                <a:sym typeface="Open Sans"/>
              </a:rPr>
              <a:t>If it’s working, you can click “Details”  to see output</a:t>
            </a:r>
            <a:endParaRPr sz="2200">
              <a:solidFill>
                <a:schemeClr val="dk1"/>
              </a:solidFill>
              <a:latin typeface="Open Sans"/>
              <a:ea typeface="Open Sans"/>
              <a:cs typeface="Open Sans"/>
              <a:sym typeface="Open Sans"/>
            </a:endParaRPr>
          </a:p>
          <a:p>
            <a:pPr indent="0" lvl="0" marL="0" rtl="0" algn="ctr">
              <a:lnSpc>
                <a:spcPct val="115000"/>
              </a:lnSpc>
              <a:spcBef>
                <a:spcPts val="0"/>
              </a:spcBef>
              <a:spcAft>
                <a:spcPts val="0"/>
              </a:spcAft>
              <a:buNone/>
            </a:pPr>
            <a:r>
              <a:rPr lang="en" sz="2200">
                <a:solidFill>
                  <a:schemeClr val="dk1"/>
                </a:solidFill>
                <a:latin typeface="Open Sans"/>
                <a:ea typeface="Open Sans"/>
                <a:cs typeface="Open Sans"/>
                <a:sym typeface="Open Sans"/>
              </a:rPr>
              <a:t>similar to the following:</a:t>
            </a:r>
            <a:endParaRPr sz="2200">
              <a:solidFill>
                <a:schemeClr val="dk1"/>
              </a:solidFill>
              <a:latin typeface="Open Sans"/>
              <a:ea typeface="Open Sans"/>
              <a:cs typeface="Open Sans"/>
              <a:sym typeface="Open Sans"/>
            </a:endParaRPr>
          </a:p>
        </p:txBody>
      </p:sp>
      <p:pic>
        <p:nvPicPr>
          <p:cNvPr id="456" name="Shape 456"/>
          <p:cNvPicPr preferRelativeResize="0"/>
          <p:nvPr/>
        </p:nvPicPr>
        <p:blipFill>
          <a:blip r:embed="rId3">
            <a:alphaModFix/>
          </a:blip>
          <a:stretch>
            <a:fillRect/>
          </a:stretch>
        </p:blipFill>
        <p:spPr>
          <a:xfrm>
            <a:off x="152400" y="2410550"/>
            <a:ext cx="8581963" cy="4295049"/>
          </a:xfrm>
          <a:prstGeom prst="rect">
            <a:avLst/>
          </a:prstGeom>
          <a:noFill/>
          <a:ln>
            <a:noFill/>
          </a:ln>
        </p:spPr>
      </p:pic>
      <p:sp>
        <p:nvSpPr>
          <p:cNvPr id="457" name="Shape 457"/>
          <p:cNvSpPr/>
          <p:nvPr/>
        </p:nvSpPr>
        <p:spPr>
          <a:xfrm>
            <a:off x="505125" y="3191850"/>
            <a:ext cx="958500" cy="474300"/>
          </a:xfrm>
          <a:prstGeom prst="ellipse">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 name="Shape 81"/>
        <p:cNvGrpSpPr/>
        <p:nvPr/>
      </p:nvGrpSpPr>
      <p:grpSpPr>
        <a:xfrm>
          <a:off x="0" y="0"/>
          <a:ext cx="0" cy="0"/>
          <a:chOff x="0" y="0"/>
          <a:chExt cx="0" cy="0"/>
        </a:xfrm>
      </p:grpSpPr>
      <p:sp>
        <p:nvSpPr>
          <p:cNvPr id="82" name="Shape 82"/>
          <p:cNvSpPr txBox="1"/>
          <p:nvPr>
            <p:ph type="title"/>
          </p:nvPr>
        </p:nvSpPr>
        <p:spPr>
          <a:xfrm>
            <a:off x="1018450" y="1195925"/>
            <a:ext cx="5361600" cy="10281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b="1" i="1" lang="en" sz="3000">
                <a:solidFill>
                  <a:srgbClr val="5EA5E5"/>
                </a:solidFill>
                <a:latin typeface="Open Sans"/>
                <a:ea typeface="Open Sans"/>
                <a:cs typeface="Open Sans"/>
                <a:sym typeface="Open Sans"/>
              </a:rPr>
              <a:t>Welcome! My name is</a:t>
            </a:r>
            <a:endParaRPr b="1" i="1" sz="3000">
              <a:solidFill>
                <a:srgbClr val="5EA5E5"/>
              </a:solidFill>
              <a:latin typeface="Open Sans"/>
              <a:ea typeface="Open Sans"/>
              <a:cs typeface="Open Sans"/>
              <a:sym typeface="Open Sans"/>
            </a:endParaRPr>
          </a:p>
          <a:p>
            <a:pPr indent="0" lvl="0" marL="0" rtl="0">
              <a:spcBef>
                <a:spcPts val="0"/>
              </a:spcBef>
              <a:spcAft>
                <a:spcPts val="0"/>
              </a:spcAft>
              <a:buNone/>
            </a:pPr>
            <a:r>
              <a:rPr b="1" i="1" lang="en" sz="3000">
                <a:solidFill>
                  <a:srgbClr val="353535"/>
                </a:solidFill>
                <a:latin typeface="Open Sans"/>
                <a:ea typeface="Open Sans"/>
                <a:cs typeface="Open Sans"/>
                <a:sym typeface="Open Sans"/>
              </a:rPr>
              <a:t>Aniruddha Nandi</a:t>
            </a:r>
            <a:r>
              <a:rPr b="1" i="1" lang="en" sz="3000">
                <a:solidFill>
                  <a:srgbClr val="353535"/>
                </a:solidFill>
                <a:latin typeface="Open Sans"/>
                <a:ea typeface="Open Sans"/>
                <a:cs typeface="Open Sans"/>
                <a:sym typeface="Open Sans"/>
              </a:rPr>
              <a:t>. </a:t>
            </a:r>
            <a:endParaRPr b="1" i="1" sz="3000">
              <a:solidFill>
                <a:srgbClr val="353535"/>
              </a:solidFill>
              <a:latin typeface="Open Sans"/>
              <a:ea typeface="Open Sans"/>
              <a:cs typeface="Open Sans"/>
              <a:sym typeface="Open Sans"/>
            </a:endParaRPr>
          </a:p>
        </p:txBody>
      </p:sp>
      <p:sp>
        <p:nvSpPr>
          <p:cNvPr id="83" name="Shape 83"/>
          <p:cNvSpPr/>
          <p:nvPr/>
        </p:nvSpPr>
        <p:spPr>
          <a:xfrm>
            <a:off x="1018450" y="2683825"/>
            <a:ext cx="555900" cy="555900"/>
          </a:xfrm>
          <a:prstGeom prst="ellipse">
            <a:avLst/>
          </a:prstGeom>
          <a:solidFill>
            <a:srgbClr val="5EA5E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EAEAEA"/>
                </a:solidFill>
                <a:latin typeface="Open Sans ExtraBold"/>
                <a:ea typeface="Open Sans ExtraBold"/>
                <a:cs typeface="Open Sans ExtraBold"/>
                <a:sym typeface="Open Sans ExtraBold"/>
              </a:rPr>
              <a:t>1</a:t>
            </a:r>
            <a:endParaRPr sz="2600">
              <a:solidFill>
                <a:srgbClr val="EAEAEA"/>
              </a:solidFill>
              <a:latin typeface="Open Sans ExtraBold"/>
              <a:ea typeface="Open Sans ExtraBold"/>
              <a:cs typeface="Open Sans ExtraBold"/>
              <a:sym typeface="Open Sans ExtraBold"/>
            </a:endParaRPr>
          </a:p>
        </p:txBody>
      </p:sp>
      <p:sp>
        <p:nvSpPr>
          <p:cNvPr id="84" name="Shape 84"/>
          <p:cNvSpPr/>
          <p:nvPr/>
        </p:nvSpPr>
        <p:spPr>
          <a:xfrm>
            <a:off x="1018450" y="3799550"/>
            <a:ext cx="555900" cy="555900"/>
          </a:xfrm>
          <a:prstGeom prst="ellipse">
            <a:avLst/>
          </a:prstGeom>
          <a:solidFill>
            <a:srgbClr val="5EA5E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EAEAEA"/>
                </a:solidFill>
                <a:latin typeface="Open Sans ExtraBold"/>
                <a:ea typeface="Open Sans ExtraBold"/>
                <a:cs typeface="Open Sans ExtraBold"/>
                <a:sym typeface="Open Sans ExtraBold"/>
              </a:rPr>
              <a:t>2</a:t>
            </a:r>
            <a:endParaRPr sz="2600">
              <a:solidFill>
                <a:srgbClr val="EAEAEA"/>
              </a:solidFill>
              <a:latin typeface="Open Sans ExtraBold"/>
              <a:ea typeface="Open Sans ExtraBold"/>
              <a:cs typeface="Open Sans ExtraBold"/>
              <a:sym typeface="Open Sans ExtraBold"/>
            </a:endParaRPr>
          </a:p>
        </p:txBody>
      </p:sp>
      <p:sp>
        <p:nvSpPr>
          <p:cNvPr id="85" name="Shape 85"/>
          <p:cNvSpPr/>
          <p:nvPr/>
        </p:nvSpPr>
        <p:spPr>
          <a:xfrm>
            <a:off x="1018450" y="4855525"/>
            <a:ext cx="555900" cy="555900"/>
          </a:xfrm>
          <a:prstGeom prst="ellipse">
            <a:avLst/>
          </a:prstGeom>
          <a:solidFill>
            <a:srgbClr val="5EA5E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EAEAEA"/>
                </a:solidFill>
                <a:latin typeface="Open Sans ExtraBold"/>
                <a:ea typeface="Open Sans ExtraBold"/>
                <a:cs typeface="Open Sans ExtraBold"/>
                <a:sym typeface="Open Sans ExtraBold"/>
              </a:rPr>
              <a:t>3</a:t>
            </a:r>
            <a:endParaRPr sz="2600">
              <a:solidFill>
                <a:srgbClr val="EAEAEA"/>
              </a:solidFill>
              <a:latin typeface="Open Sans ExtraBold"/>
              <a:ea typeface="Open Sans ExtraBold"/>
              <a:cs typeface="Open Sans ExtraBold"/>
              <a:sym typeface="Open Sans ExtraBold"/>
            </a:endParaRPr>
          </a:p>
        </p:txBody>
      </p:sp>
      <p:sp>
        <p:nvSpPr>
          <p:cNvPr id="86" name="Shape 86"/>
          <p:cNvSpPr txBox="1"/>
          <p:nvPr/>
        </p:nvSpPr>
        <p:spPr>
          <a:xfrm>
            <a:off x="1745350" y="2585575"/>
            <a:ext cx="4634700" cy="7524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b="1" lang="en" sz="1800">
                <a:solidFill>
                  <a:srgbClr val="353535"/>
                </a:solidFill>
                <a:latin typeface="Open Sans"/>
                <a:ea typeface="Open Sans"/>
                <a:cs typeface="Open Sans"/>
                <a:sym typeface="Open Sans"/>
              </a:rPr>
              <a:t>I’m will be leading this session to help you learn something new today</a:t>
            </a:r>
            <a:endParaRPr b="1" sz="1800">
              <a:solidFill>
                <a:srgbClr val="353535"/>
              </a:solidFill>
              <a:latin typeface="Open Sans"/>
              <a:ea typeface="Open Sans"/>
              <a:cs typeface="Open Sans"/>
              <a:sym typeface="Open Sans"/>
            </a:endParaRPr>
          </a:p>
        </p:txBody>
      </p:sp>
      <p:sp>
        <p:nvSpPr>
          <p:cNvPr id="87" name="Shape 87"/>
          <p:cNvSpPr txBox="1"/>
          <p:nvPr/>
        </p:nvSpPr>
        <p:spPr>
          <a:xfrm>
            <a:off x="1745350" y="3671425"/>
            <a:ext cx="4634700" cy="7524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b="1" lang="en" sz="1800">
                <a:solidFill>
                  <a:srgbClr val="353535"/>
                </a:solidFill>
                <a:latin typeface="Open Sans"/>
                <a:ea typeface="Open Sans"/>
                <a:cs typeface="Open Sans"/>
                <a:sym typeface="Open Sans"/>
              </a:rPr>
              <a:t>I’m a Junior in CS &amp; Lead of Project AI in the Robotics Club</a:t>
            </a:r>
            <a:endParaRPr b="1" sz="1800">
              <a:solidFill>
                <a:srgbClr val="353535"/>
              </a:solidFill>
              <a:latin typeface="Open Sans"/>
              <a:ea typeface="Open Sans"/>
              <a:cs typeface="Open Sans"/>
              <a:sym typeface="Open Sans"/>
            </a:endParaRPr>
          </a:p>
        </p:txBody>
      </p:sp>
      <p:sp>
        <p:nvSpPr>
          <p:cNvPr id="88" name="Shape 88"/>
          <p:cNvSpPr txBox="1"/>
          <p:nvPr/>
        </p:nvSpPr>
        <p:spPr>
          <a:xfrm>
            <a:off x="1745350" y="4757275"/>
            <a:ext cx="4836000" cy="7524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b="1" lang="en" sz="1800">
                <a:solidFill>
                  <a:srgbClr val="353535"/>
                </a:solidFill>
                <a:latin typeface="Open Sans"/>
                <a:ea typeface="Open Sans"/>
                <a:cs typeface="Open Sans"/>
                <a:sym typeface="Open Sans"/>
              </a:rPr>
              <a:t>Things I love to do include globetrotting, aerial photography and hacking</a:t>
            </a:r>
            <a:endParaRPr b="1" sz="1800">
              <a:solidFill>
                <a:srgbClr val="353535"/>
              </a:solidFill>
              <a:latin typeface="Open Sans"/>
              <a:ea typeface="Open Sans"/>
              <a:cs typeface="Open Sans"/>
              <a:sym typeface="Open Sans"/>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1" name="Shape 461"/>
        <p:cNvGrpSpPr/>
        <p:nvPr/>
      </p:nvGrpSpPr>
      <p:grpSpPr>
        <a:xfrm>
          <a:off x="0" y="0"/>
          <a:ext cx="0" cy="0"/>
          <a:chOff x="0" y="0"/>
          <a:chExt cx="0" cy="0"/>
        </a:xfrm>
      </p:grpSpPr>
      <p:pic>
        <p:nvPicPr>
          <p:cNvPr id="462" name="Shape 462"/>
          <p:cNvPicPr preferRelativeResize="0"/>
          <p:nvPr/>
        </p:nvPicPr>
        <p:blipFill>
          <a:blip r:embed="rId3">
            <a:alphaModFix/>
          </a:blip>
          <a:stretch>
            <a:fillRect/>
          </a:stretch>
        </p:blipFill>
        <p:spPr>
          <a:xfrm>
            <a:off x="152400" y="3085550"/>
            <a:ext cx="8839202" cy="1995134"/>
          </a:xfrm>
          <a:prstGeom prst="rect">
            <a:avLst/>
          </a:prstGeom>
          <a:noFill/>
          <a:ln>
            <a:noFill/>
          </a:ln>
        </p:spPr>
      </p:pic>
      <p:sp>
        <p:nvSpPr>
          <p:cNvPr id="463" name="Shape 463"/>
          <p:cNvSpPr txBox="1"/>
          <p:nvPr>
            <p:ph type="title"/>
          </p:nvPr>
        </p:nvSpPr>
        <p:spPr>
          <a:xfrm>
            <a:off x="220825" y="579350"/>
            <a:ext cx="8820900" cy="8244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 sz="2800"/>
              <a:t>Note Down your Function’s ARN.</a:t>
            </a:r>
            <a:endParaRPr sz="2800"/>
          </a:p>
        </p:txBody>
      </p:sp>
      <p:sp>
        <p:nvSpPr>
          <p:cNvPr id="464" name="Shape 464"/>
          <p:cNvSpPr txBox="1"/>
          <p:nvPr/>
        </p:nvSpPr>
        <p:spPr>
          <a:xfrm>
            <a:off x="841500" y="1403750"/>
            <a:ext cx="7461000" cy="930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2200">
                <a:solidFill>
                  <a:schemeClr val="dk1"/>
                </a:solidFill>
                <a:latin typeface="Open Sans"/>
                <a:ea typeface="Open Sans"/>
                <a:cs typeface="Open Sans"/>
                <a:sym typeface="Open Sans"/>
              </a:rPr>
              <a:t>You’ll need it in a few steps, so either keep this tab open or save it in a file somewhere now.</a:t>
            </a:r>
            <a:endParaRPr sz="2200">
              <a:solidFill>
                <a:schemeClr val="dk1"/>
              </a:solidFill>
              <a:latin typeface="Open Sans"/>
              <a:ea typeface="Open Sans"/>
              <a:cs typeface="Open Sans"/>
              <a:sym typeface="Open Sans"/>
            </a:endParaRPr>
          </a:p>
        </p:txBody>
      </p:sp>
      <p:sp>
        <p:nvSpPr>
          <p:cNvPr id="465" name="Shape 465"/>
          <p:cNvSpPr/>
          <p:nvPr/>
        </p:nvSpPr>
        <p:spPr>
          <a:xfrm>
            <a:off x="4394700" y="3144500"/>
            <a:ext cx="4596900" cy="4095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9" name="Shape 469"/>
        <p:cNvGrpSpPr/>
        <p:nvPr/>
      </p:nvGrpSpPr>
      <p:grpSpPr>
        <a:xfrm>
          <a:off x="0" y="0"/>
          <a:ext cx="0" cy="0"/>
          <a:chOff x="0" y="0"/>
          <a:chExt cx="0" cy="0"/>
        </a:xfrm>
      </p:grpSpPr>
      <p:sp>
        <p:nvSpPr>
          <p:cNvPr id="470" name="Shape 470"/>
          <p:cNvSpPr txBox="1"/>
          <p:nvPr>
            <p:ph type="title"/>
          </p:nvPr>
        </p:nvSpPr>
        <p:spPr>
          <a:xfrm>
            <a:off x="220825" y="647750"/>
            <a:ext cx="8820900" cy="8244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 sz="3000"/>
              <a:t>Sign into the Amazon Developer Portal.</a:t>
            </a:r>
            <a:endParaRPr sz="3000"/>
          </a:p>
        </p:txBody>
      </p:sp>
      <p:sp>
        <p:nvSpPr>
          <p:cNvPr id="471" name="Shape 471"/>
          <p:cNvSpPr txBox="1"/>
          <p:nvPr/>
        </p:nvSpPr>
        <p:spPr>
          <a:xfrm>
            <a:off x="0" y="1472150"/>
            <a:ext cx="9306900" cy="1005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2400">
                <a:solidFill>
                  <a:schemeClr val="dk1"/>
                </a:solidFill>
                <a:latin typeface="Open Sans"/>
                <a:ea typeface="Open Sans"/>
                <a:cs typeface="Open Sans"/>
                <a:sym typeface="Open Sans"/>
              </a:rPr>
              <a:t>Head over to: </a:t>
            </a:r>
            <a:endParaRPr sz="2400">
              <a:solidFill>
                <a:schemeClr val="dk1"/>
              </a:solidFill>
              <a:latin typeface="Open Sans"/>
              <a:ea typeface="Open Sans"/>
              <a:cs typeface="Open Sans"/>
              <a:sym typeface="Open Sans"/>
            </a:endParaRPr>
          </a:p>
          <a:p>
            <a:pPr indent="0" lvl="0" marL="0" rtl="0" algn="ctr">
              <a:lnSpc>
                <a:spcPct val="115000"/>
              </a:lnSpc>
              <a:spcBef>
                <a:spcPts val="0"/>
              </a:spcBef>
              <a:spcAft>
                <a:spcPts val="0"/>
              </a:spcAft>
              <a:buNone/>
            </a:pPr>
            <a:r>
              <a:rPr b="1" lang="en" sz="2400">
                <a:solidFill>
                  <a:srgbClr val="5EA5E5"/>
                </a:solidFill>
                <a:latin typeface="Open Sans"/>
                <a:ea typeface="Open Sans"/>
                <a:cs typeface="Open Sans"/>
                <a:sym typeface="Open Sans"/>
              </a:rPr>
              <a:t>mlhlocal.host/alexa-portal</a:t>
            </a:r>
            <a:endParaRPr b="1" sz="2400">
              <a:solidFill>
                <a:schemeClr val="dk1"/>
              </a:solidFill>
              <a:latin typeface="Open Sans"/>
              <a:ea typeface="Open Sans"/>
              <a:cs typeface="Open Sans"/>
              <a:sym typeface="Open Sans"/>
            </a:endParaRPr>
          </a:p>
        </p:txBody>
      </p:sp>
      <p:pic>
        <p:nvPicPr>
          <p:cNvPr id="472" name="Shape 472"/>
          <p:cNvPicPr preferRelativeResize="0"/>
          <p:nvPr/>
        </p:nvPicPr>
        <p:blipFill>
          <a:blip r:embed="rId3">
            <a:alphaModFix/>
          </a:blip>
          <a:stretch>
            <a:fillRect/>
          </a:stretch>
        </p:blipFill>
        <p:spPr>
          <a:xfrm>
            <a:off x="1090613" y="2590422"/>
            <a:ext cx="7282221" cy="4329224"/>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6" name="Shape 476"/>
        <p:cNvGrpSpPr/>
        <p:nvPr/>
      </p:nvGrpSpPr>
      <p:grpSpPr>
        <a:xfrm>
          <a:off x="0" y="0"/>
          <a:ext cx="0" cy="0"/>
          <a:chOff x="0" y="0"/>
          <a:chExt cx="0" cy="0"/>
        </a:xfrm>
      </p:grpSpPr>
      <p:sp>
        <p:nvSpPr>
          <p:cNvPr id="477" name="Shape 477"/>
          <p:cNvSpPr txBox="1"/>
          <p:nvPr>
            <p:ph type="title"/>
          </p:nvPr>
        </p:nvSpPr>
        <p:spPr>
          <a:xfrm>
            <a:off x="220825" y="647750"/>
            <a:ext cx="8820900" cy="8244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 sz="3000"/>
              <a:t>Create your account.</a:t>
            </a:r>
            <a:endParaRPr sz="3000"/>
          </a:p>
        </p:txBody>
      </p:sp>
      <p:sp>
        <p:nvSpPr>
          <p:cNvPr id="478" name="Shape 478"/>
          <p:cNvSpPr txBox="1"/>
          <p:nvPr/>
        </p:nvSpPr>
        <p:spPr>
          <a:xfrm>
            <a:off x="0" y="1472150"/>
            <a:ext cx="9306900" cy="1005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t/>
            </a:r>
            <a:endParaRPr b="1" sz="2400">
              <a:solidFill>
                <a:schemeClr val="dk1"/>
              </a:solidFill>
              <a:latin typeface="Open Sans"/>
              <a:ea typeface="Open Sans"/>
              <a:cs typeface="Open Sans"/>
              <a:sym typeface="Open Sans"/>
            </a:endParaRPr>
          </a:p>
        </p:txBody>
      </p:sp>
      <p:pic>
        <p:nvPicPr>
          <p:cNvPr id="479" name="Shape 479"/>
          <p:cNvPicPr preferRelativeResize="0"/>
          <p:nvPr/>
        </p:nvPicPr>
        <p:blipFill>
          <a:blip r:embed="rId3">
            <a:alphaModFix/>
          </a:blip>
          <a:stretch>
            <a:fillRect/>
          </a:stretch>
        </p:blipFill>
        <p:spPr>
          <a:xfrm>
            <a:off x="2651062" y="2478050"/>
            <a:ext cx="3841868" cy="4075151"/>
          </a:xfrm>
          <a:prstGeom prst="rect">
            <a:avLst/>
          </a:prstGeom>
          <a:noFill/>
          <a:ln>
            <a:noFill/>
          </a:ln>
        </p:spPr>
      </p:pic>
      <p:sp>
        <p:nvSpPr>
          <p:cNvPr id="480" name="Shape 480"/>
          <p:cNvSpPr txBox="1"/>
          <p:nvPr/>
        </p:nvSpPr>
        <p:spPr>
          <a:xfrm>
            <a:off x="0" y="1915350"/>
            <a:ext cx="9306900" cy="562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2400">
                <a:solidFill>
                  <a:schemeClr val="dk1"/>
                </a:solidFill>
                <a:latin typeface="Open Sans"/>
                <a:ea typeface="Open Sans"/>
                <a:cs typeface="Open Sans"/>
                <a:sym typeface="Open Sans"/>
              </a:rPr>
              <a:t>Fill in this form. </a:t>
            </a:r>
            <a:endParaRPr b="1" sz="2400">
              <a:solidFill>
                <a:schemeClr val="dk1"/>
              </a:solidFill>
              <a:latin typeface="Open Sans"/>
              <a:ea typeface="Open Sans"/>
              <a:cs typeface="Open Sans"/>
              <a:sym typeface="Open Sans"/>
            </a:endParaRPr>
          </a:p>
        </p:txBody>
      </p:sp>
      <p:sp>
        <p:nvSpPr>
          <p:cNvPr id="481" name="Shape 481"/>
          <p:cNvSpPr txBox="1"/>
          <p:nvPr/>
        </p:nvSpPr>
        <p:spPr>
          <a:xfrm>
            <a:off x="3363600" y="1360300"/>
            <a:ext cx="2416800" cy="464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2400">
                <a:solidFill>
                  <a:srgbClr val="5EA5E5"/>
                </a:solidFill>
                <a:latin typeface="Open Sans"/>
                <a:ea typeface="Open Sans"/>
                <a:cs typeface="Open Sans"/>
                <a:sym typeface="Open Sans"/>
              </a:rPr>
              <a:t>Instructions</a:t>
            </a:r>
            <a:endParaRPr sz="2400">
              <a:solidFill>
                <a:schemeClr val="dk1"/>
              </a:solidFill>
              <a:latin typeface="Open Sans"/>
              <a:ea typeface="Open Sans"/>
              <a:cs typeface="Open Sans"/>
              <a:sym typeface="Open Sans"/>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5" name="Shape 485"/>
        <p:cNvGrpSpPr/>
        <p:nvPr/>
      </p:nvGrpSpPr>
      <p:grpSpPr>
        <a:xfrm>
          <a:off x="0" y="0"/>
          <a:ext cx="0" cy="0"/>
          <a:chOff x="0" y="0"/>
          <a:chExt cx="0" cy="0"/>
        </a:xfrm>
      </p:grpSpPr>
      <p:sp>
        <p:nvSpPr>
          <p:cNvPr id="486" name="Shape 486"/>
          <p:cNvSpPr txBox="1"/>
          <p:nvPr>
            <p:ph type="title"/>
          </p:nvPr>
        </p:nvSpPr>
        <p:spPr>
          <a:xfrm>
            <a:off x="220825" y="647750"/>
            <a:ext cx="8820900" cy="7251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 sz="3000"/>
              <a:t>Create your Developer Profile.</a:t>
            </a:r>
            <a:endParaRPr sz="3000"/>
          </a:p>
        </p:txBody>
      </p:sp>
      <p:sp>
        <p:nvSpPr>
          <p:cNvPr id="487" name="Shape 487"/>
          <p:cNvSpPr txBox="1"/>
          <p:nvPr/>
        </p:nvSpPr>
        <p:spPr>
          <a:xfrm>
            <a:off x="-22175" y="1839150"/>
            <a:ext cx="9306900" cy="616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2400">
                <a:solidFill>
                  <a:schemeClr val="dk1"/>
                </a:solidFill>
                <a:latin typeface="Open Sans"/>
                <a:ea typeface="Open Sans"/>
                <a:cs typeface="Open Sans"/>
                <a:sym typeface="Open Sans"/>
              </a:rPr>
              <a:t>F</a:t>
            </a:r>
            <a:r>
              <a:rPr lang="en" sz="2400">
                <a:solidFill>
                  <a:schemeClr val="dk1"/>
                </a:solidFill>
                <a:latin typeface="Open Sans"/>
                <a:ea typeface="Open Sans"/>
                <a:cs typeface="Open Sans"/>
                <a:sym typeface="Open Sans"/>
              </a:rPr>
              <a:t>ill out the registration form &amp; agree to the terms of use.</a:t>
            </a:r>
            <a:endParaRPr sz="2400">
              <a:solidFill>
                <a:schemeClr val="dk1"/>
              </a:solidFill>
              <a:latin typeface="Open Sans"/>
              <a:ea typeface="Open Sans"/>
              <a:cs typeface="Open Sans"/>
              <a:sym typeface="Open Sans"/>
            </a:endParaRPr>
          </a:p>
        </p:txBody>
      </p:sp>
      <p:pic>
        <p:nvPicPr>
          <p:cNvPr id="488" name="Shape 488"/>
          <p:cNvPicPr preferRelativeResize="0"/>
          <p:nvPr/>
        </p:nvPicPr>
        <p:blipFill>
          <a:blip r:embed="rId3">
            <a:alphaModFix/>
          </a:blip>
          <a:stretch>
            <a:fillRect/>
          </a:stretch>
        </p:blipFill>
        <p:spPr>
          <a:xfrm>
            <a:off x="1913675" y="2396100"/>
            <a:ext cx="5435199" cy="4384299"/>
          </a:xfrm>
          <a:prstGeom prst="rect">
            <a:avLst/>
          </a:prstGeom>
          <a:noFill/>
          <a:ln>
            <a:noFill/>
          </a:ln>
        </p:spPr>
      </p:pic>
      <p:sp>
        <p:nvSpPr>
          <p:cNvPr id="489" name="Shape 489"/>
          <p:cNvSpPr txBox="1"/>
          <p:nvPr/>
        </p:nvSpPr>
        <p:spPr>
          <a:xfrm>
            <a:off x="3363600" y="1372850"/>
            <a:ext cx="2416800" cy="464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2400">
                <a:solidFill>
                  <a:srgbClr val="5EA5E5"/>
                </a:solidFill>
                <a:latin typeface="Open Sans"/>
                <a:ea typeface="Open Sans"/>
                <a:cs typeface="Open Sans"/>
                <a:sym typeface="Open Sans"/>
              </a:rPr>
              <a:t>Instructions</a:t>
            </a:r>
            <a:endParaRPr sz="2400">
              <a:solidFill>
                <a:schemeClr val="dk1"/>
              </a:solidFill>
              <a:latin typeface="Open Sans"/>
              <a:ea typeface="Open Sans"/>
              <a:cs typeface="Open Sans"/>
              <a:sym typeface="Open Sans"/>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3" name="Shape 493"/>
        <p:cNvGrpSpPr/>
        <p:nvPr/>
      </p:nvGrpSpPr>
      <p:grpSpPr>
        <a:xfrm>
          <a:off x="0" y="0"/>
          <a:ext cx="0" cy="0"/>
          <a:chOff x="0" y="0"/>
          <a:chExt cx="0" cy="0"/>
        </a:xfrm>
      </p:grpSpPr>
      <p:sp>
        <p:nvSpPr>
          <p:cNvPr id="494" name="Shape 494"/>
          <p:cNvSpPr txBox="1"/>
          <p:nvPr>
            <p:ph type="title"/>
          </p:nvPr>
        </p:nvSpPr>
        <p:spPr>
          <a:xfrm>
            <a:off x="220825" y="647750"/>
            <a:ext cx="8820900" cy="8244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 sz="3000"/>
              <a:t>Create your Developer Profile.</a:t>
            </a:r>
            <a:endParaRPr sz="3000"/>
          </a:p>
        </p:txBody>
      </p:sp>
      <p:sp>
        <p:nvSpPr>
          <p:cNvPr id="495" name="Shape 495"/>
          <p:cNvSpPr txBox="1"/>
          <p:nvPr/>
        </p:nvSpPr>
        <p:spPr>
          <a:xfrm>
            <a:off x="-22175" y="1916225"/>
            <a:ext cx="9306900" cy="8244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2400">
                <a:solidFill>
                  <a:schemeClr val="dk1"/>
                </a:solidFill>
                <a:latin typeface="Open Sans"/>
                <a:ea typeface="Open Sans"/>
                <a:cs typeface="Open Sans"/>
                <a:sym typeface="Open Sans"/>
              </a:rPr>
              <a:t>Fill out the registration form &amp; agree to the terms of use.</a:t>
            </a:r>
            <a:endParaRPr sz="2400">
              <a:solidFill>
                <a:schemeClr val="dk1"/>
              </a:solidFill>
              <a:latin typeface="Open Sans"/>
              <a:ea typeface="Open Sans"/>
              <a:cs typeface="Open Sans"/>
              <a:sym typeface="Open Sans"/>
            </a:endParaRPr>
          </a:p>
        </p:txBody>
      </p:sp>
      <p:pic>
        <p:nvPicPr>
          <p:cNvPr id="496" name="Shape 496"/>
          <p:cNvPicPr preferRelativeResize="0"/>
          <p:nvPr/>
        </p:nvPicPr>
        <p:blipFill>
          <a:blip r:embed="rId3">
            <a:alphaModFix/>
          </a:blip>
          <a:stretch>
            <a:fillRect/>
          </a:stretch>
        </p:blipFill>
        <p:spPr>
          <a:xfrm>
            <a:off x="152400" y="2867150"/>
            <a:ext cx="8839201" cy="3045889"/>
          </a:xfrm>
          <a:prstGeom prst="rect">
            <a:avLst/>
          </a:prstGeom>
          <a:noFill/>
          <a:ln>
            <a:noFill/>
          </a:ln>
        </p:spPr>
      </p:pic>
      <p:sp>
        <p:nvSpPr>
          <p:cNvPr id="497" name="Shape 497"/>
          <p:cNvSpPr txBox="1"/>
          <p:nvPr/>
        </p:nvSpPr>
        <p:spPr>
          <a:xfrm>
            <a:off x="3363600" y="1450950"/>
            <a:ext cx="2416800" cy="464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2400">
                <a:solidFill>
                  <a:srgbClr val="5EA5E5"/>
                </a:solidFill>
                <a:latin typeface="Open Sans"/>
                <a:ea typeface="Open Sans"/>
                <a:cs typeface="Open Sans"/>
                <a:sym typeface="Open Sans"/>
              </a:rPr>
              <a:t>Instructions</a:t>
            </a:r>
            <a:endParaRPr sz="2400">
              <a:solidFill>
                <a:schemeClr val="dk1"/>
              </a:solidFill>
              <a:latin typeface="Open Sans"/>
              <a:ea typeface="Open Sans"/>
              <a:cs typeface="Open Sans"/>
              <a:sym typeface="Open Sans"/>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1" name="Shape 501"/>
        <p:cNvGrpSpPr/>
        <p:nvPr/>
      </p:nvGrpSpPr>
      <p:grpSpPr>
        <a:xfrm>
          <a:off x="0" y="0"/>
          <a:ext cx="0" cy="0"/>
          <a:chOff x="0" y="0"/>
          <a:chExt cx="0" cy="0"/>
        </a:xfrm>
      </p:grpSpPr>
      <p:sp>
        <p:nvSpPr>
          <p:cNvPr id="502" name="Shape 502"/>
          <p:cNvSpPr txBox="1"/>
          <p:nvPr>
            <p:ph type="title"/>
          </p:nvPr>
        </p:nvSpPr>
        <p:spPr>
          <a:xfrm>
            <a:off x="220825" y="582168"/>
            <a:ext cx="8820900" cy="8244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 sz="3000"/>
              <a:t>Create a New Alexa Skill.</a:t>
            </a:r>
            <a:endParaRPr sz="3000"/>
          </a:p>
        </p:txBody>
      </p:sp>
      <p:sp>
        <p:nvSpPr>
          <p:cNvPr id="503" name="Shape 503"/>
          <p:cNvSpPr txBox="1"/>
          <p:nvPr/>
        </p:nvSpPr>
        <p:spPr>
          <a:xfrm>
            <a:off x="2907150" y="1749950"/>
            <a:ext cx="3329700" cy="1122900"/>
          </a:xfrm>
          <a:prstGeom prst="rect">
            <a:avLst/>
          </a:prstGeom>
          <a:noFill/>
          <a:ln>
            <a:noFill/>
          </a:ln>
        </p:spPr>
        <p:txBody>
          <a:bodyPr anchorCtr="0" anchor="ctr" bIns="91425" lIns="91425" spcFirstLastPara="1" rIns="91425" wrap="square" tIns="91425">
            <a:noAutofit/>
          </a:bodyPr>
          <a:lstStyle/>
          <a:p>
            <a:pPr indent="0" lvl="0" marL="0" rtl="0">
              <a:lnSpc>
                <a:spcPct val="115000"/>
              </a:lnSpc>
              <a:spcBef>
                <a:spcPts val="0"/>
              </a:spcBef>
              <a:spcAft>
                <a:spcPts val="0"/>
              </a:spcAft>
              <a:buNone/>
            </a:pPr>
            <a:r>
              <a:rPr lang="en" sz="2000">
                <a:solidFill>
                  <a:schemeClr val="dk1"/>
                </a:solidFill>
                <a:latin typeface="Open Sans"/>
                <a:ea typeface="Open Sans"/>
                <a:cs typeface="Open Sans"/>
                <a:sym typeface="Open Sans"/>
              </a:rPr>
              <a:t>Navigate to the Alexa tab.</a:t>
            </a:r>
            <a:endParaRPr sz="2000">
              <a:solidFill>
                <a:schemeClr val="dk1"/>
              </a:solidFill>
              <a:latin typeface="Open Sans"/>
              <a:ea typeface="Open Sans"/>
              <a:cs typeface="Open Sans"/>
              <a:sym typeface="Open Sans"/>
            </a:endParaRPr>
          </a:p>
        </p:txBody>
      </p:sp>
      <p:grpSp>
        <p:nvGrpSpPr>
          <p:cNvPr id="504" name="Shape 504"/>
          <p:cNvGrpSpPr/>
          <p:nvPr/>
        </p:nvGrpSpPr>
        <p:grpSpPr>
          <a:xfrm>
            <a:off x="1803736" y="2933637"/>
            <a:ext cx="5655099" cy="3924370"/>
            <a:chOff x="1600050" y="2630450"/>
            <a:chExt cx="5872377" cy="4075150"/>
          </a:xfrm>
        </p:grpSpPr>
        <p:pic>
          <p:nvPicPr>
            <p:cNvPr id="505" name="Shape 505"/>
            <p:cNvPicPr preferRelativeResize="0"/>
            <p:nvPr/>
          </p:nvPicPr>
          <p:blipFill>
            <a:blip r:embed="rId3">
              <a:alphaModFix/>
            </a:blip>
            <a:stretch>
              <a:fillRect/>
            </a:stretch>
          </p:blipFill>
          <p:spPr>
            <a:xfrm>
              <a:off x="1671575" y="2630450"/>
              <a:ext cx="5800852" cy="4075150"/>
            </a:xfrm>
            <a:prstGeom prst="rect">
              <a:avLst/>
            </a:prstGeom>
            <a:noFill/>
            <a:ln cap="flat" cmpd="sng" w="19050">
              <a:solidFill>
                <a:schemeClr val="dk2"/>
              </a:solidFill>
              <a:prstDash val="solid"/>
              <a:round/>
              <a:headEnd len="sm" w="sm" type="none"/>
              <a:tailEnd len="sm" w="sm" type="none"/>
            </a:ln>
          </p:spPr>
        </p:pic>
        <p:cxnSp>
          <p:nvCxnSpPr>
            <p:cNvPr id="506" name="Shape 506"/>
            <p:cNvCxnSpPr/>
            <p:nvPr/>
          </p:nvCxnSpPr>
          <p:spPr>
            <a:xfrm rot="10800000">
              <a:off x="5054200" y="3325400"/>
              <a:ext cx="601500" cy="318300"/>
            </a:xfrm>
            <a:prstGeom prst="straightConnector1">
              <a:avLst/>
            </a:prstGeom>
            <a:noFill/>
            <a:ln cap="flat" cmpd="sng" w="38100">
              <a:solidFill>
                <a:srgbClr val="FF0000"/>
              </a:solidFill>
              <a:prstDash val="solid"/>
              <a:round/>
              <a:headEnd len="med" w="med" type="none"/>
              <a:tailEnd len="med" w="med" type="triangle"/>
            </a:ln>
          </p:spPr>
        </p:cxnSp>
        <p:cxnSp>
          <p:nvCxnSpPr>
            <p:cNvPr id="507" name="Shape 507"/>
            <p:cNvCxnSpPr/>
            <p:nvPr/>
          </p:nvCxnSpPr>
          <p:spPr>
            <a:xfrm>
              <a:off x="1977000" y="5621425"/>
              <a:ext cx="619500" cy="318300"/>
            </a:xfrm>
            <a:prstGeom prst="straightConnector1">
              <a:avLst/>
            </a:prstGeom>
            <a:noFill/>
            <a:ln cap="flat" cmpd="sng" w="38100">
              <a:solidFill>
                <a:srgbClr val="FF0000"/>
              </a:solidFill>
              <a:prstDash val="solid"/>
              <a:round/>
              <a:headEnd len="med" w="med" type="none"/>
              <a:tailEnd len="med" w="med" type="triangle"/>
            </a:ln>
          </p:spPr>
        </p:cxnSp>
        <p:sp>
          <p:nvSpPr>
            <p:cNvPr id="508" name="Shape 508"/>
            <p:cNvSpPr txBox="1"/>
            <p:nvPr/>
          </p:nvSpPr>
          <p:spPr>
            <a:xfrm>
              <a:off x="5579500" y="3493875"/>
              <a:ext cx="601500" cy="5520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0000"/>
                  </a:solidFill>
                  <a:latin typeface="Open Sans ExtraBold"/>
                  <a:ea typeface="Open Sans ExtraBold"/>
                  <a:cs typeface="Open Sans ExtraBold"/>
                  <a:sym typeface="Open Sans ExtraBold"/>
                </a:rPr>
                <a:t>#1</a:t>
              </a:r>
              <a:endParaRPr sz="1800">
                <a:solidFill>
                  <a:srgbClr val="FF0000"/>
                </a:solidFill>
                <a:latin typeface="Open Sans ExtraBold"/>
                <a:ea typeface="Open Sans ExtraBold"/>
                <a:cs typeface="Open Sans ExtraBold"/>
                <a:sym typeface="Open Sans ExtraBold"/>
              </a:endParaRPr>
            </a:p>
          </p:txBody>
        </p:sp>
        <p:sp>
          <p:nvSpPr>
            <p:cNvPr id="509" name="Shape 509"/>
            <p:cNvSpPr txBox="1"/>
            <p:nvPr/>
          </p:nvSpPr>
          <p:spPr>
            <a:xfrm>
              <a:off x="1600050" y="5221825"/>
              <a:ext cx="601500" cy="5520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0000"/>
                  </a:solidFill>
                  <a:latin typeface="Open Sans ExtraBold"/>
                  <a:ea typeface="Open Sans ExtraBold"/>
                  <a:cs typeface="Open Sans ExtraBold"/>
                  <a:sym typeface="Open Sans ExtraBold"/>
                </a:rPr>
                <a:t>#2</a:t>
              </a:r>
              <a:endParaRPr sz="1800">
                <a:solidFill>
                  <a:srgbClr val="FF0000"/>
                </a:solidFill>
                <a:latin typeface="Open Sans ExtraBold"/>
                <a:ea typeface="Open Sans ExtraBold"/>
                <a:cs typeface="Open Sans ExtraBold"/>
                <a:sym typeface="Open Sans ExtraBold"/>
              </a:endParaRPr>
            </a:p>
          </p:txBody>
        </p:sp>
      </p:grpSp>
      <p:sp>
        <p:nvSpPr>
          <p:cNvPr id="510" name="Shape 510"/>
          <p:cNvSpPr txBox="1"/>
          <p:nvPr/>
        </p:nvSpPr>
        <p:spPr>
          <a:xfrm>
            <a:off x="3363600" y="1536950"/>
            <a:ext cx="2416800" cy="464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2400">
                <a:solidFill>
                  <a:srgbClr val="5EA5E5"/>
                </a:solidFill>
                <a:latin typeface="Open Sans"/>
                <a:ea typeface="Open Sans"/>
                <a:cs typeface="Open Sans"/>
                <a:sym typeface="Open Sans"/>
              </a:rPr>
              <a:t>Instructions</a:t>
            </a:r>
            <a:endParaRPr sz="2400">
              <a:solidFill>
                <a:schemeClr val="dk1"/>
              </a:solidFill>
              <a:latin typeface="Open Sans"/>
              <a:ea typeface="Open Sans"/>
              <a:cs typeface="Open Sans"/>
              <a:sym typeface="Open Sans"/>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4" name="Shape 514"/>
        <p:cNvGrpSpPr/>
        <p:nvPr/>
      </p:nvGrpSpPr>
      <p:grpSpPr>
        <a:xfrm>
          <a:off x="0" y="0"/>
          <a:ext cx="0" cy="0"/>
          <a:chOff x="0" y="0"/>
          <a:chExt cx="0" cy="0"/>
        </a:xfrm>
      </p:grpSpPr>
      <p:sp>
        <p:nvSpPr>
          <p:cNvPr id="515" name="Shape 515"/>
          <p:cNvSpPr txBox="1"/>
          <p:nvPr>
            <p:ph type="title"/>
          </p:nvPr>
        </p:nvSpPr>
        <p:spPr>
          <a:xfrm>
            <a:off x="220825" y="582168"/>
            <a:ext cx="8820900" cy="8244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 sz="3000"/>
              <a:t>Create a New Alexa Skill</a:t>
            </a:r>
            <a:endParaRPr sz="3000"/>
          </a:p>
        </p:txBody>
      </p:sp>
      <p:sp>
        <p:nvSpPr>
          <p:cNvPr id="516" name="Shape 516"/>
          <p:cNvSpPr txBox="1"/>
          <p:nvPr/>
        </p:nvSpPr>
        <p:spPr>
          <a:xfrm>
            <a:off x="1402775" y="2063025"/>
            <a:ext cx="6108000" cy="1122900"/>
          </a:xfrm>
          <a:prstGeom prst="rect">
            <a:avLst/>
          </a:prstGeom>
          <a:noFill/>
          <a:ln>
            <a:noFill/>
          </a:ln>
        </p:spPr>
        <p:txBody>
          <a:bodyPr anchorCtr="0" anchor="ctr" bIns="91425" lIns="91425" spcFirstLastPara="1" rIns="91425" wrap="square" tIns="91425">
            <a:noAutofit/>
          </a:bodyPr>
          <a:lstStyle/>
          <a:p>
            <a:pPr indent="0" lvl="0" marL="0" rtl="0">
              <a:lnSpc>
                <a:spcPct val="115000"/>
              </a:lnSpc>
              <a:spcBef>
                <a:spcPts val="0"/>
              </a:spcBef>
              <a:spcAft>
                <a:spcPts val="0"/>
              </a:spcAft>
              <a:buNone/>
            </a:pPr>
            <a:r>
              <a:t/>
            </a:r>
            <a:endParaRPr sz="2000">
              <a:solidFill>
                <a:schemeClr val="dk1"/>
              </a:solidFill>
              <a:latin typeface="Open Sans"/>
              <a:ea typeface="Open Sans"/>
              <a:cs typeface="Open Sans"/>
              <a:sym typeface="Open Sans"/>
            </a:endParaRPr>
          </a:p>
          <a:p>
            <a:pPr indent="0" lvl="0" marL="0" rtl="0">
              <a:lnSpc>
                <a:spcPct val="115000"/>
              </a:lnSpc>
              <a:spcBef>
                <a:spcPts val="0"/>
              </a:spcBef>
              <a:spcAft>
                <a:spcPts val="0"/>
              </a:spcAft>
              <a:buNone/>
            </a:pPr>
            <a:r>
              <a:rPr lang="en" sz="2000">
                <a:solidFill>
                  <a:schemeClr val="dk1"/>
                </a:solidFill>
                <a:latin typeface="Open Sans"/>
                <a:ea typeface="Open Sans"/>
                <a:cs typeface="Open Sans"/>
                <a:sym typeface="Open Sans"/>
              </a:rPr>
              <a:t>Click on "Getting Started" under “Alexa Skills Kit.”</a:t>
            </a:r>
            <a:endParaRPr sz="2000">
              <a:solidFill>
                <a:schemeClr val="dk1"/>
              </a:solidFill>
              <a:latin typeface="Open Sans"/>
              <a:ea typeface="Open Sans"/>
              <a:cs typeface="Open Sans"/>
              <a:sym typeface="Open Sans"/>
            </a:endParaRPr>
          </a:p>
          <a:p>
            <a:pPr indent="0" lvl="0" marL="0" rtl="0">
              <a:lnSpc>
                <a:spcPct val="115000"/>
              </a:lnSpc>
              <a:spcBef>
                <a:spcPts val="0"/>
              </a:spcBef>
              <a:spcAft>
                <a:spcPts val="0"/>
              </a:spcAft>
              <a:buClr>
                <a:srgbClr val="000000"/>
              </a:buClr>
              <a:buSzPts val="1100"/>
              <a:buFont typeface="Arial"/>
              <a:buNone/>
            </a:pPr>
            <a:r>
              <a:rPr lang="en" sz="2000">
                <a:solidFill>
                  <a:schemeClr val="dk1"/>
                </a:solidFill>
                <a:latin typeface="Open Sans"/>
                <a:ea typeface="Open Sans"/>
                <a:cs typeface="Open Sans"/>
                <a:sym typeface="Open Sans"/>
              </a:rPr>
              <a:t>Click “Add a New Skill” in the top right.</a:t>
            </a:r>
            <a:endParaRPr sz="2000">
              <a:solidFill>
                <a:schemeClr val="dk1"/>
              </a:solidFill>
              <a:latin typeface="Open Sans"/>
              <a:ea typeface="Open Sans"/>
              <a:cs typeface="Open Sans"/>
              <a:sym typeface="Open Sans"/>
            </a:endParaRPr>
          </a:p>
        </p:txBody>
      </p:sp>
      <p:pic>
        <p:nvPicPr>
          <p:cNvPr id="517" name="Shape 517"/>
          <p:cNvPicPr preferRelativeResize="0"/>
          <p:nvPr/>
        </p:nvPicPr>
        <p:blipFill>
          <a:blip r:embed="rId3">
            <a:alphaModFix/>
          </a:blip>
          <a:stretch>
            <a:fillRect/>
          </a:stretch>
        </p:blipFill>
        <p:spPr>
          <a:xfrm>
            <a:off x="244613" y="3262125"/>
            <a:ext cx="8582024" cy="2582675"/>
          </a:xfrm>
          <a:prstGeom prst="rect">
            <a:avLst/>
          </a:prstGeom>
          <a:noFill/>
          <a:ln>
            <a:noFill/>
          </a:ln>
        </p:spPr>
      </p:pic>
      <p:sp>
        <p:nvSpPr>
          <p:cNvPr id="518" name="Shape 518"/>
          <p:cNvSpPr/>
          <p:nvPr/>
        </p:nvSpPr>
        <p:spPr>
          <a:xfrm>
            <a:off x="7510688" y="3185925"/>
            <a:ext cx="1388700" cy="624000"/>
          </a:xfrm>
          <a:prstGeom prst="ellipse">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19" name="Shape 519"/>
          <p:cNvSpPr txBox="1"/>
          <p:nvPr/>
        </p:nvSpPr>
        <p:spPr>
          <a:xfrm>
            <a:off x="3363600" y="1718800"/>
            <a:ext cx="2416800" cy="464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2400">
                <a:solidFill>
                  <a:srgbClr val="5EA5E5"/>
                </a:solidFill>
                <a:latin typeface="Open Sans"/>
                <a:ea typeface="Open Sans"/>
                <a:cs typeface="Open Sans"/>
                <a:sym typeface="Open Sans"/>
              </a:rPr>
              <a:t>Instructions</a:t>
            </a:r>
            <a:endParaRPr sz="2400">
              <a:solidFill>
                <a:schemeClr val="dk1"/>
              </a:solidFill>
              <a:latin typeface="Open Sans"/>
              <a:ea typeface="Open Sans"/>
              <a:cs typeface="Open Sans"/>
              <a:sym typeface="Open Sans"/>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3" name="Shape 523"/>
        <p:cNvGrpSpPr/>
        <p:nvPr/>
      </p:nvGrpSpPr>
      <p:grpSpPr>
        <a:xfrm>
          <a:off x="0" y="0"/>
          <a:ext cx="0" cy="0"/>
          <a:chOff x="0" y="0"/>
          <a:chExt cx="0" cy="0"/>
        </a:xfrm>
      </p:grpSpPr>
      <p:sp>
        <p:nvSpPr>
          <p:cNvPr id="524" name="Shape 524"/>
          <p:cNvSpPr txBox="1"/>
          <p:nvPr>
            <p:ph type="title"/>
          </p:nvPr>
        </p:nvSpPr>
        <p:spPr>
          <a:xfrm>
            <a:off x="220825" y="647750"/>
            <a:ext cx="8820900" cy="8244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 sz="3000"/>
              <a:t>What is the</a:t>
            </a:r>
            <a:r>
              <a:rPr lang="en" sz="3000"/>
              <a:t> Invocation Name?</a:t>
            </a:r>
            <a:endParaRPr sz="3000"/>
          </a:p>
        </p:txBody>
      </p:sp>
      <p:sp>
        <p:nvSpPr>
          <p:cNvPr id="525" name="Shape 525"/>
          <p:cNvSpPr txBox="1"/>
          <p:nvPr>
            <p:ph type="title"/>
          </p:nvPr>
        </p:nvSpPr>
        <p:spPr>
          <a:xfrm>
            <a:off x="161550" y="3167950"/>
            <a:ext cx="8820900" cy="696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b="0" i="1" lang="en"/>
              <a:t>Alexa, open MLH facts.</a:t>
            </a:r>
            <a:endParaRPr b="0" i="1"/>
          </a:p>
        </p:txBody>
      </p:sp>
      <p:cxnSp>
        <p:nvCxnSpPr>
          <p:cNvPr id="526" name="Shape 526"/>
          <p:cNvCxnSpPr/>
          <p:nvPr/>
        </p:nvCxnSpPr>
        <p:spPr>
          <a:xfrm>
            <a:off x="2281387" y="3938125"/>
            <a:ext cx="1140900" cy="0"/>
          </a:xfrm>
          <a:prstGeom prst="straightConnector1">
            <a:avLst/>
          </a:prstGeom>
          <a:noFill/>
          <a:ln cap="flat" cmpd="sng" w="76200">
            <a:solidFill>
              <a:srgbClr val="38761D"/>
            </a:solidFill>
            <a:prstDash val="solid"/>
            <a:round/>
            <a:headEnd len="med" w="med" type="none"/>
            <a:tailEnd len="med" w="med" type="none"/>
          </a:ln>
        </p:spPr>
      </p:cxnSp>
      <p:cxnSp>
        <p:nvCxnSpPr>
          <p:cNvPr id="527" name="Shape 527"/>
          <p:cNvCxnSpPr/>
          <p:nvPr/>
        </p:nvCxnSpPr>
        <p:spPr>
          <a:xfrm>
            <a:off x="3645763" y="3938125"/>
            <a:ext cx="990900" cy="0"/>
          </a:xfrm>
          <a:prstGeom prst="straightConnector1">
            <a:avLst/>
          </a:prstGeom>
          <a:noFill/>
          <a:ln cap="flat" cmpd="sng" w="76200">
            <a:solidFill>
              <a:srgbClr val="1155CC"/>
            </a:solidFill>
            <a:prstDash val="solid"/>
            <a:round/>
            <a:headEnd len="med" w="med" type="none"/>
            <a:tailEnd len="med" w="med" type="none"/>
          </a:ln>
        </p:spPr>
      </p:cxnSp>
      <p:cxnSp>
        <p:nvCxnSpPr>
          <p:cNvPr id="528" name="Shape 528"/>
          <p:cNvCxnSpPr/>
          <p:nvPr/>
        </p:nvCxnSpPr>
        <p:spPr>
          <a:xfrm>
            <a:off x="4777025" y="3938125"/>
            <a:ext cx="1935900" cy="0"/>
          </a:xfrm>
          <a:prstGeom prst="straightConnector1">
            <a:avLst/>
          </a:prstGeom>
          <a:noFill/>
          <a:ln cap="flat" cmpd="sng" w="76200">
            <a:solidFill>
              <a:schemeClr val="accent1"/>
            </a:solidFill>
            <a:prstDash val="solid"/>
            <a:round/>
            <a:headEnd len="med" w="med" type="none"/>
            <a:tailEnd len="med" w="med" type="none"/>
          </a:ln>
        </p:spPr>
      </p:cxnSp>
      <p:cxnSp>
        <p:nvCxnSpPr>
          <p:cNvPr id="529" name="Shape 529"/>
          <p:cNvCxnSpPr/>
          <p:nvPr/>
        </p:nvCxnSpPr>
        <p:spPr>
          <a:xfrm>
            <a:off x="2851837" y="3938125"/>
            <a:ext cx="0" cy="478500"/>
          </a:xfrm>
          <a:prstGeom prst="straightConnector1">
            <a:avLst/>
          </a:prstGeom>
          <a:noFill/>
          <a:ln cap="flat" cmpd="sng" w="76200">
            <a:solidFill>
              <a:srgbClr val="38761D"/>
            </a:solidFill>
            <a:prstDash val="solid"/>
            <a:round/>
            <a:headEnd len="med" w="med" type="none"/>
            <a:tailEnd len="med" w="med" type="none"/>
          </a:ln>
        </p:spPr>
      </p:cxnSp>
      <p:cxnSp>
        <p:nvCxnSpPr>
          <p:cNvPr id="530" name="Shape 530"/>
          <p:cNvCxnSpPr/>
          <p:nvPr/>
        </p:nvCxnSpPr>
        <p:spPr>
          <a:xfrm>
            <a:off x="4141237" y="3938125"/>
            <a:ext cx="0" cy="478500"/>
          </a:xfrm>
          <a:prstGeom prst="straightConnector1">
            <a:avLst/>
          </a:prstGeom>
          <a:noFill/>
          <a:ln cap="flat" cmpd="sng" w="76200">
            <a:solidFill>
              <a:srgbClr val="1155CC"/>
            </a:solidFill>
            <a:prstDash val="solid"/>
            <a:round/>
            <a:headEnd len="med" w="med" type="none"/>
            <a:tailEnd len="med" w="med" type="none"/>
          </a:ln>
        </p:spPr>
      </p:cxnSp>
      <p:cxnSp>
        <p:nvCxnSpPr>
          <p:cNvPr id="531" name="Shape 531"/>
          <p:cNvCxnSpPr/>
          <p:nvPr/>
        </p:nvCxnSpPr>
        <p:spPr>
          <a:xfrm>
            <a:off x="5744987" y="3938125"/>
            <a:ext cx="0" cy="478500"/>
          </a:xfrm>
          <a:prstGeom prst="straightConnector1">
            <a:avLst/>
          </a:prstGeom>
          <a:noFill/>
          <a:ln cap="flat" cmpd="sng" w="76200">
            <a:solidFill>
              <a:schemeClr val="accent4"/>
            </a:solidFill>
            <a:prstDash val="solid"/>
            <a:round/>
            <a:headEnd len="med" w="med" type="none"/>
            <a:tailEnd len="med" w="med" type="none"/>
          </a:ln>
        </p:spPr>
      </p:cxnSp>
      <p:sp>
        <p:nvSpPr>
          <p:cNvPr id="532" name="Shape 532"/>
          <p:cNvSpPr txBox="1"/>
          <p:nvPr/>
        </p:nvSpPr>
        <p:spPr>
          <a:xfrm>
            <a:off x="1999100" y="4563800"/>
            <a:ext cx="1548600" cy="5397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800">
                <a:solidFill>
                  <a:schemeClr val="dk1"/>
                </a:solidFill>
                <a:latin typeface="Open Sans"/>
                <a:ea typeface="Open Sans"/>
                <a:cs typeface="Open Sans"/>
                <a:sym typeface="Open Sans"/>
              </a:rPr>
              <a:t>Wake Word</a:t>
            </a:r>
            <a:endParaRPr b="1" sz="1800">
              <a:solidFill>
                <a:schemeClr val="dk1"/>
              </a:solidFill>
              <a:latin typeface="Open Sans"/>
              <a:ea typeface="Open Sans"/>
              <a:cs typeface="Open Sans"/>
              <a:sym typeface="Open Sans"/>
            </a:endParaRPr>
          </a:p>
        </p:txBody>
      </p:sp>
      <p:sp>
        <p:nvSpPr>
          <p:cNvPr id="533" name="Shape 533"/>
          <p:cNvSpPr txBox="1"/>
          <p:nvPr/>
        </p:nvSpPr>
        <p:spPr>
          <a:xfrm>
            <a:off x="3366925" y="4563800"/>
            <a:ext cx="1548600" cy="5397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800">
                <a:solidFill>
                  <a:schemeClr val="dk1"/>
                </a:solidFill>
                <a:latin typeface="Open Sans"/>
                <a:ea typeface="Open Sans"/>
                <a:cs typeface="Open Sans"/>
                <a:sym typeface="Open Sans"/>
              </a:rPr>
              <a:t>Launch</a:t>
            </a:r>
            <a:endParaRPr b="1" sz="1800">
              <a:solidFill>
                <a:schemeClr val="dk1"/>
              </a:solidFill>
              <a:latin typeface="Open Sans"/>
              <a:ea typeface="Open Sans"/>
              <a:cs typeface="Open Sans"/>
              <a:sym typeface="Open Sans"/>
            </a:endParaRPr>
          </a:p>
        </p:txBody>
      </p:sp>
      <p:sp>
        <p:nvSpPr>
          <p:cNvPr id="534" name="Shape 534"/>
          <p:cNvSpPr txBox="1"/>
          <p:nvPr/>
        </p:nvSpPr>
        <p:spPr>
          <a:xfrm>
            <a:off x="4839325" y="4750407"/>
            <a:ext cx="1803600" cy="5397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800">
                <a:solidFill>
                  <a:schemeClr val="dk1"/>
                </a:solidFill>
                <a:latin typeface="Open Sans"/>
                <a:ea typeface="Open Sans"/>
                <a:cs typeface="Open Sans"/>
                <a:sym typeface="Open Sans"/>
              </a:rPr>
              <a:t>Skill Invocation Name</a:t>
            </a:r>
            <a:endParaRPr b="1" sz="1800">
              <a:solidFill>
                <a:schemeClr val="dk1"/>
              </a:solidFill>
              <a:latin typeface="Open Sans"/>
              <a:ea typeface="Open Sans"/>
              <a:cs typeface="Open Sans"/>
              <a:sym typeface="Open Sans"/>
            </a:endParaRPr>
          </a:p>
        </p:txBody>
      </p:sp>
      <p:sp>
        <p:nvSpPr>
          <p:cNvPr id="535" name="Shape 535"/>
          <p:cNvSpPr txBox="1"/>
          <p:nvPr/>
        </p:nvSpPr>
        <p:spPr>
          <a:xfrm>
            <a:off x="1425150" y="1817100"/>
            <a:ext cx="6293700" cy="1005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2400">
                <a:solidFill>
                  <a:schemeClr val="dk1"/>
                </a:solidFill>
                <a:latin typeface="Open Sans"/>
                <a:ea typeface="Open Sans"/>
                <a:cs typeface="Open Sans"/>
                <a:sym typeface="Open Sans"/>
              </a:rPr>
              <a:t>This is a </a:t>
            </a:r>
            <a:r>
              <a:rPr b="1" lang="en" sz="2400">
                <a:solidFill>
                  <a:schemeClr val="dk1"/>
                </a:solidFill>
                <a:latin typeface="Open Sans"/>
                <a:ea typeface="Open Sans"/>
                <a:cs typeface="Open Sans"/>
                <a:sym typeface="Open Sans"/>
              </a:rPr>
              <a:t>1-3 word phrase</a:t>
            </a:r>
            <a:r>
              <a:rPr lang="en" sz="2400">
                <a:solidFill>
                  <a:schemeClr val="dk1"/>
                </a:solidFill>
                <a:latin typeface="Open Sans"/>
                <a:ea typeface="Open Sans"/>
                <a:cs typeface="Open Sans"/>
                <a:sym typeface="Open Sans"/>
              </a:rPr>
              <a:t> that users will say out loud to launch your skill.</a:t>
            </a:r>
            <a:endParaRPr b="1" sz="2400">
              <a:solidFill>
                <a:schemeClr val="dk1"/>
              </a:solidFill>
              <a:latin typeface="Open Sans"/>
              <a:ea typeface="Open Sans"/>
              <a:cs typeface="Open Sans"/>
              <a:sym typeface="Open Sans"/>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9" name="Shape 539"/>
        <p:cNvGrpSpPr/>
        <p:nvPr/>
      </p:nvGrpSpPr>
      <p:grpSpPr>
        <a:xfrm>
          <a:off x="0" y="0"/>
          <a:ext cx="0" cy="0"/>
          <a:chOff x="0" y="0"/>
          <a:chExt cx="0" cy="0"/>
        </a:xfrm>
      </p:grpSpPr>
      <p:sp>
        <p:nvSpPr>
          <p:cNvPr id="540" name="Shape 540"/>
          <p:cNvSpPr txBox="1"/>
          <p:nvPr>
            <p:ph type="title"/>
          </p:nvPr>
        </p:nvSpPr>
        <p:spPr>
          <a:xfrm>
            <a:off x="220825" y="582825"/>
            <a:ext cx="8820900" cy="8244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 sz="3000"/>
              <a:t>Name your Skill</a:t>
            </a:r>
            <a:endParaRPr sz="3000"/>
          </a:p>
        </p:txBody>
      </p:sp>
      <p:sp>
        <p:nvSpPr>
          <p:cNvPr id="541" name="Shape 541"/>
          <p:cNvSpPr txBox="1"/>
          <p:nvPr/>
        </p:nvSpPr>
        <p:spPr>
          <a:xfrm>
            <a:off x="-22175" y="1693600"/>
            <a:ext cx="9306900" cy="1764900"/>
          </a:xfrm>
          <a:prstGeom prst="rect">
            <a:avLst/>
          </a:prstGeom>
          <a:noFill/>
          <a:ln>
            <a:noFill/>
          </a:ln>
        </p:spPr>
        <p:txBody>
          <a:bodyPr anchorCtr="0" anchor="ctr" bIns="91425" lIns="91425" spcFirstLastPara="1" rIns="91425" wrap="square" tIns="91425">
            <a:noAutofit/>
          </a:bodyPr>
          <a:lstStyle/>
          <a:p>
            <a:pPr indent="-368300" lvl="0" marL="914400" rtl="0">
              <a:lnSpc>
                <a:spcPct val="115000"/>
              </a:lnSpc>
              <a:spcBef>
                <a:spcPts val="0"/>
              </a:spcBef>
              <a:spcAft>
                <a:spcPts val="0"/>
              </a:spcAft>
              <a:buClr>
                <a:schemeClr val="dk1"/>
              </a:buClr>
              <a:buSzPts val="2200"/>
              <a:buAutoNum type="arabicPeriod"/>
            </a:pPr>
            <a:r>
              <a:rPr lang="en" sz="2200">
                <a:solidFill>
                  <a:schemeClr val="dk1"/>
                </a:solidFill>
                <a:latin typeface="Open Sans"/>
                <a:ea typeface="Open Sans"/>
                <a:cs typeface="Open Sans"/>
                <a:sym typeface="Open Sans"/>
              </a:rPr>
              <a:t>Select </a:t>
            </a:r>
            <a:r>
              <a:rPr i="1" lang="en" sz="2200">
                <a:solidFill>
                  <a:schemeClr val="dk1"/>
                </a:solidFill>
                <a:latin typeface="Open Sans"/>
                <a:ea typeface="Open Sans"/>
                <a:cs typeface="Open Sans"/>
                <a:sym typeface="Open Sans"/>
              </a:rPr>
              <a:t>“Custom Interaction Model”</a:t>
            </a:r>
            <a:r>
              <a:rPr lang="en" sz="2200">
                <a:solidFill>
                  <a:schemeClr val="dk1"/>
                </a:solidFill>
                <a:latin typeface="Open Sans"/>
                <a:ea typeface="Open Sans"/>
                <a:cs typeface="Open Sans"/>
                <a:sym typeface="Open Sans"/>
              </a:rPr>
              <a:t> for Skill Type</a:t>
            </a:r>
            <a:endParaRPr sz="2200">
              <a:solidFill>
                <a:schemeClr val="dk1"/>
              </a:solidFill>
              <a:latin typeface="Open Sans"/>
              <a:ea typeface="Open Sans"/>
              <a:cs typeface="Open Sans"/>
              <a:sym typeface="Open Sans"/>
            </a:endParaRPr>
          </a:p>
          <a:p>
            <a:pPr indent="-368300" lvl="0" marL="914400" rtl="0">
              <a:lnSpc>
                <a:spcPct val="115000"/>
              </a:lnSpc>
              <a:spcBef>
                <a:spcPts val="0"/>
              </a:spcBef>
              <a:spcAft>
                <a:spcPts val="0"/>
              </a:spcAft>
              <a:buClr>
                <a:schemeClr val="dk1"/>
              </a:buClr>
              <a:buSzPts val="2200"/>
              <a:buAutoNum type="arabicPeriod"/>
            </a:pPr>
            <a:r>
              <a:rPr lang="en" sz="2200">
                <a:solidFill>
                  <a:schemeClr val="dk1"/>
                </a:solidFill>
                <a:latin typeface="Open Sans"/>
                <a:ea typeface="Open Sans"/>
                <a:cs typeface="Open Sans"/>
                <a:sym typeface="Open Sans"/>
              </a:rPr>
              <a:t>Enter a Name for your Skill. </a:t>
            </a:r>
            <a:endParaRPr sz="2200">
              <a:solidFill>
                <a:schemeClr val="dk1"/>
              </a:solidFill>
              <a:latin typeface="Open Sans"/>
              <a:ea typeface="Open Sans"/>
              <a:cs typeface="Open Sans"/>
              <a:sym typeface="Open Sans"/>
            </a:endParaRPr>
          </a:p>
          <a:p>
            <a:pPr indent="-368300" lvl="0" marL="914400" rtl="0">
              <a:lnSpc>
                <a:spcPct val="115000"/>
              </a:lnSpc>
              <a:spcBef>
                <a:spcPts val="0"/>
              </a:spcBef>
              <a:spcAft>
                <a:spcPts val="0"/>
              </a:spcAft>
              <a:buClr>
                <a:schemeClr val="dk1"/>
              </a:buClr>
              <a:buSzPts val="2200"/>
              <a:buFont typeface="Open Sans"/>
              <a:buAutoNum type="arabicPeriod"/>
            </a:pPr>
            <a:r>
              <a:rPr lang="en" sz="2200">
                <a:solidFill>
                  <a:schemeClr val="dk1"/>
                </a:solidFill>
                <a:latin typeface="Open Sans"/>
                <a:ea typeface="Open Sans"/>
                <a:cs typeface="Open Sans"/>
                <a:sym typeface="Open Sans"/>
              </a:rPr>
              <a:t>Enter an Invocation Name for your Skill. </a:t>
            </a:r>
            <a:endParaRPr sz="2200">
              <a:solidFill>
                <a:schemeClr val="dk1"/>
              </a:solidFill>
              <a:latin typeface="Open Sans"/>
              <a:ea typeface="Open Sans"/>
              <a:cs typeface="Open Sans"/>
              <a:sym typeface="Open Sans"/>
            </a:endParaRPr>
          </a:p>
          <a:p>
            <a:pPr indent="-368300" lvl="0" marL="914400" rtl="0">
              <a:lnSpc>
                <a:spcPct val="115000"/>
              </a:lnSpc>
              <a:spcBef>
                <a:spcPts val="0"/>
              </a:spcBef>
              <a:spcAft>
                <a:spcPts val="0"/>
              </a:spcAft>
              <a:buClr>
                <a:schemeClr val="dk1"/>
              </a:buClr>
              <a:buSzPts val="2200"/>
              <a:buFont typeface="Open Sans"/>
              <a:buAutoNum type="arabicPeriod"/>
            </a:pPr>
            <a:r>
              <a:rPr lang="en" sz="2200">
                <a:solidFill>
                  <a:schemeClr val="dk1"/>
                </a:solidFill>
                <a:latin typeface="Open Sans"/>
                <a:ea typeface="Open Sans"/>
                <a:cs typeface="Open Sans"/>
                <a:sym typeface="Open Sans"/>
              </a:rPr>
              <a:t>Select the "No" option under Audio Player and click “Next”. </a:t>
            </a:r>
            <a:endParaRPr sz="2200">
              <a:solidFill>
                <a:schemeClr val="dk1"/>
              </a:solidFill>
              <a:latin typeface="Open Sans"/>
              <a:ea typeface="Open Sans"/>
              <a:cs typeface="Open Sans"/>
              <a:sym typeface="Open Sans"/>
            </a:endParaRPr>
          </a:p>
        </p:txBody>
      </p:sp>
      <p:pic>
        <p:nvPicPr>
          <p:cNvPr id="542" name="Shape 542"/>
          <p:cNvPicPr preferRelativeResize="0"/>
          <p:nvPr/>
        </p:nvPicPr>
        <p:blipFill rotWithShape="1">
          <a:blip r:embed="rId3">
            <a:alphaModFix/>
          </a:blip>
          <a:srcRect b="0" l="0" r="33306" t="0"/>
          <a:stretch/>
        </p:blipFill>
        <p:spPr>
          <a:xfrm>
            <a:off x="1559438" y="3458500"/>
            <a:ext cx="6025124" cy="3015375"/>
          </a:xfrm>
          <a:prstGeom prst="rect">
            <a:avLst/>
          </a:prstGeom>
          <a:noFill/>
          <a:ln cap="flat" cmpd="sng" w="19050">
            <a:solidFill>
              <a:schemeClr val="dk2"/>
            </a:solidFill>
            <a:prstDash val="solid"/>
            <a:round/>
            <a:headEnd len="sm" w="sm" type="none"/>
            <a:tailEnd len="sm" w="sm" type="none"/>
          </a:ln>
        </p:spPr>
      </p:pic>
      <p:sp>
        <p:nvSpPr>
          <p:cNvPr id="543" name="Shape 543"/>
          <p:cNvSpPr txBox="1"/>
          <p:nvPr/>
        </p:nvSpPr>
        <p:spPr>
          <a:xfrm>
            <a:off x="3363600" y="1229200"/>
            <a:ext cx="2416800" cy="464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2400">
                <a:solidFill>
                  <a:srgbClr val="5EA5E5"/>
                </a:solidFill>
                <a:latin typeface="Open Sans"/>
                <a:ea typeface="Open Sans"/>
                <a:cs typeface="Open Sans"/>
                <a:sym typeface="Open Sans"/>
              </a:rPr>
              <a:t>Instructions</a:t>
            </a:r>
            <a:endParaRPr sz="2400">
              <a:solidFill>
                <a:schemeClr val="dk1"/>
              </a:solidFill>
              <a:latin typeface="Open Sans"/>
              <a:ea typeface="Open Sans"/>
              <a:cs typeface="Open Sans"/>
              <a:sym typeface="Open Sans"/>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7" name="Shape 547"/>
        <p:cNvGrpSpPr/>
        <p:nvPr/>
      </p:nvGrpSpPr>
      <p:grpSpPr>
        <a:xfrm>
          <a:off x="0" y="0"/>
          <a:ext cx="0" cy="0"/>
          <a:chOff x="0" y="0"/>
          <a:chExt cx="0" cy="0"/>
        </a:xfrm>
      </p:grpSpPr>
      <p:pic>
        <p:nvPicPr>
          <p:cNvPr id="548" name="Shape 548"/>
          <p:cNvPicPr preferRelativeResize="0"/>
          <p:nvPr/>
        </p:nvPicPr>
        <p:blipFill rotWithShape="1">
          <a:blip r:embed="rId3">
            <a:alphaModFix/>
          </a:blip>
          <a:srcRect b="46311" l="0" r="0" t="0"/>
          <a:stretch/>
        </p:blipFill>
        <p:spPr>
          <a:xfrm>
            <a:off x="333375" y="2533844"/>
            <a:ext cx="8477250" cy="2418850"/>
          </a:xfrm>
          <a:prstGeom prst="rect">
            <a:avLst/>
          </a:prstGeom>
          <a:noFill/>
          <a:ln>
            <a:noFill/>
          </a:ln>
        </p:spPr>
      </p:pic>
      <p:sp>
        <p:nvSpPr>
          <p:cNvPr id="549" name="Shape 549"/>
          <p:cNvSpPr txBox="1"/>
          <p:nvPr/>
        </p:nvSpPr>
        <p:spPr>
          <a:xfrm>
            <a:off x="470075" y="2856072"/>
            <a:ext cx="7704600" cy="18984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a:solidFill>
                  <a:srgbClr val="F1C232"/>
                </a:solidFill>
                <a:latin typeface="Consolas"/>
                <a:ea typeface="Consolas"/>
                <a:cs typeface="Consolas"/>
                <a:sym typeface="Consolas"/>
              </a:rPr>
              <a:t>01</a:t>
            </a:r>
            <a:r>
              <a:rPr lang="en">
                <a:solidFill>
                  <a:schemeClr val="lt1"/>
                </a:solidFill>
                <a:latin typeface="Consolas"/>
                <a:ea typeface="Consolas"/>
                <a:cs typeface="Consolas"/>
                <a:sym typeface="Consolas"/>
              </a:rPr>
              <a:t>  </a:t>
            </a:r>
            <a:r>
              <a:rPr lang="en">
                <a:solidFill>
                  <a:schemeClr val="lt1"/>
                </a:solidFill>
                <a:latin typeface="Consolas"/>
                <a:ea typeface="Consolas"/>
                <a:cs typeface="Consolas"/>
                <a:sym typeface="Consolas"/>
              </a:rPr>
              <a:t>{</a:t>
            </a:r>
            <a:endParaRPr>
              <a:solidFill>
                <a:schemeClr val="lt1"/>
              </a:solidFill>
              <a:latin typeface="Consolas"/>
              <a:ea typeface="Consolas"/>
              <a:cs typeface="Consolas"/>
              <a:sym typeface="Consolas"/>
            </a:endParaRPr>
          </a:p>
          <a:p>
            <a:pPr indent="0" lvl="0" marL="0">
              <a:spcBef>
                <a:spcPts val="0"/>
              </a:spcBef>
              <a:spcAft>
                <a:spcPts val="0"/>
              </a:spcAft>
              <a:buNone/>
            </a:pPr>
            <a:r>
              <a:rPr lang="en">
                <a:solidFill>
                  <a:srgbClr val="F1C232"/>
                </a:solidFill>
                <a:latin typeface="Consolas"/>
                <a:ea typeface="Consolas"/>
                <a:cs typeface="Consolas"/>
                <a:sym typeface="Consolas"/>
              </a:rPr>
              <a:t>02</a:t>
            </a:r>
            <a:r>
              <a:rPr lang="en">
                <a:solidFill>
                  <a:schemeClr val="lt1"/>
                </a:solidFill>
                <a:latin typeface="Consolas"/>
                <a:ea typeface="Consolas"/>
                <a:cs typeface="Consolas"/>
                <a:sym typeface="Consolas"/>
              </a:rPr>
              <a:t>    </a:t>
            </a:r>
            <a:r>
              <a:rPr lang="en">
                <a:solidFill>
                  <a:srgbClr val="B6D7A8"/>
                </a:solidFill>
                <a:latin typeface="Consolas"/>
                <a:ea typeface="Consolas"/>
                <a:cs typeface="Consolas"/>
                <a:sym typeface="Consolas"/>
              </a:rPr>
              <a:t>"intents"</a:t>
            </a:r>
            <a:r>
              <a:rPr lang="en">
                <a:solidFill>
                  <a:schemeClr val="lt1"/>
                </a:solidFill>
                <a:latin typeface="Consolas"/>
                <a:ea typeface="Consolas"/>
                <a:cs typeface="Consolas"/>
                <a:sym typeface="Consolas"/>
              </a:rPr>
              <a:t>: [</a:t>
            </a:r>
            <a:endParaRPr>
              <a:solidFill>
                <a:schemeClr val="lt1"/>
              </a:solidFill>
              <a:latin typeface="Consolas"/>
              <a:ea typeface="Consolas"/>
              <a:cs typeface="Consolas"/>
              <a:sym typeface="Consolas"/>
            </a:endParaRPr>
          </a:p>
          <a:p>
            <a:pPr indent="0" lvl="0" marL="0">
              <a:spcBef>
                <a:spcPts val="0"/>
              </a:spcBef>
              <a:spcAft>
                <a:spcPts val="0"/>
              </a:spcAft>
              <a:buNone/>
            </a:pPr>
            <a:r>
              <a:rPr lang="en">
                <a:solidFill>
                  <a:srgbClr val="F1C232"/>
                </a:solidFill>
                <a:latin typeface="Consolas"/>
                <a:ea typeface="Consolas"/>
                <a:cs typeface="Consolas"/>
                <a:sym typeface="Consolas"/>
              </a:rPr>
              <a:t>03</a:t>
            </a:r>
            <a:r>
              <a:rPr lang="en">
                <a:solidFill>
                  <a:schemeClr val="lt1"/>
                </a:solidFill>
                <a:latin typeface="Consolas"/>
                <a:ea typeface="Consolas"/>
                <a:cs typeface="Consolas"/>
                <a:sym typeface="Consolas"/>
              </a:rPr>
              <a:t>      { </a:t>
            </a:r>
            <a:r>
              <a:rPr lang="en">
                <a:solidFill>
                  <a:srgbClr val="B6D7A8"/>
                </a:solidFill>
                <a:latin typeface="Consolas"/>
                <a:ea typeface="Consolas"/>
                <a:cs typeface="Consolas"/>
                <a:sym typeface="Consolas"/>
              </a:rPr>
              <a:t>"intent"</a:t>
            </a:r>
            <a:r>
              <a:rPr lang="en">
                <a:solidFill>
                  <a:schemeClr val="lt1"/>
                </a:solidFill>
                <a:latin typeface="Consolas"/>
                <a:ea typeface="Consolas"/>
                <a:cs typeface="Consolas"/>
                <a:sym typeface="Consolas"/>
              </a:rPr>
              <a:t>: </a:t>
            </a:r>
            <a:r>
              <a:rPr lang="en">
                <a:solidFill>
                  <a:srgbClr val="B6D7A8"/>
                </a:solidFill>
                <a:latin typeface="Consolas"/>
                <a:ea typeface="Consolas"/>
                <a:cs typeface="Consolas"/>
                <a:sym typeface="Consolas"/>
              </a:rPr>
              <a:t>"GetNewFactIntent"</a:t>
            </a:r>
            <a:r>
              <a:rPr lang="en">
                <a:solidFill>
                  <a:schemeClr val="lt1"/>
                </a:solidFill>
                <a:latin typeface="Consolas"/>
                <a:ea typeface="Consolas"/>
                <a:cs typeface="Consolas"/>
                <a:sym typeface="Consolas"/>
              </a:rPr>
              <a:t> },</a:t>
            </a:r>
            <a:endParaRPr>
              <a:solidFill>
                <a:schemeClr val="lt1"/>
              </a:solidFill>
              <a:latin typeface="Consolas"/>
              <a:ea typeface="Consolas"/>
              <a:cs typeface="Consolas"/>
              <a:sym typeface="Consolas"/>
            </a:endParaRPr>
          </a:p>
          <a:p>
            <a:pPr indent="0" lvl="0" marL="0">
              <a:spcBef>
                <a:spcPts val="0"/>
              </a:spcBef>
              <a:spcAft>
                <a:spcPts val="0"/>
              </a:spcAft>
              <a:buNone/>
            </a:pPr>
            <a:r>
              <a:rPr lang="en">
                <a:solidFill>
                  <a:srgbClr val="F1C232"/>
                </a:solidFill>
                <a:latin typeface="Consolas"/>
                <a:ea typeface="Consolas"/>
                <a:cs typeface="Consolas"/>
                <a:sym typeface="Consolas"/>
              </a:rPr>
              <a:t>04</a:t>
            </a:r>
            <a:r>
              <a:rPr lang="en">
                <a:solidFill>
                  <a:schemeClr val="lt1"/>
                </a:solidFill>
                <a:latin typeface="Consolas"/>
                <a:ea typeface="Consolas"/>
                <a:cs typeface="Consolas"/>
                <a:sym typeface="Consolas"/>
              </a:rPr>
              <a:t>      { </a:t>
            </a:r>
            <a:r>
              <a:rPr lang="en">
                <a:solidFill>
                  <a:srgbClr val="B6D7A8"/>
                </a:solidFill>
                <a:latin typeface="Consolas"/>
                <a:ea typeface="Consolas"/>
                <a:cs typeface="Consolas"/>
                <a:sym typeface="Consolas"/>
              </a:rPr>
              <a:t>"intent"</a:t>
            </a:r>
            <a:r>
              <a:rPr lang="en">
                <a:solidFill>
                  <a:schemeClr val="lt1"/>
                </a:solidFill>
                <a:latin typeface="Consolas"/>
                <a:ea typeface="Consolas"/>
                <a:cs typeface="Consolas"/>
                <a:sym typeface="Consolas"/>
              </a:rPr>
              <a:t>: </a:t>
            </a:r>
            <a:r>
              <a:rPr lang="en">
                <a:solidFill>
                  <a:srgbClr val="B6D7A8"/>
                </a:solidFill>
                <a:latin typeface="Consolas"/>
                <a:ea typeface="Consolas"/>
                <a:cs typeface="Consolas"/>
                <a:sym typeface="Consolas"/>
              </a:rPr>
              <a:t>"AMAZON.HelpIntent"</a:t>
            </a:r>
            <a:r>
              <a:rPr lang="en">
                <a:solidFill>
                  <a:schemeClr val="lt1"/>
                </a:solidFill>
                <a:latin typeface="Consolas"/>
                <a:ea typeface="Consolas"/>
                <a:cs typeface="Consolas"/>
                <a:sym typeface="Consolas"/>
              </a:rPr>
              <a:t> },</a:t>
            </a:r>
            <a:endParaRPr>
              <a:solidFill>
                <a:schemeClr val="lt1"/>
              </a:solidFill>
              <a:latin typeface="Consolas"/>
              <a:ea typeface="Consolas"/>
              <a:cs typeface="Consolas"/>
              <a:sym typeface="Consolas"/>
            </a:endParaRPr>
          </a:p>
          <a:p>
            <a:pPr indent="0" lvl="0" marL="0">
              <a:spcBef>
                <a:spcPts val="0"/>
              </a:spcBef>
              <a:spcAft>
                <a:spcPts val="0"/>
              </a:spcAft>
              <a:buNone/>
            </a:pPr>
            <a:r>
              <a:rPr lang="en">
                <a:solidFill>
                  <a:srgbClr val="F1C232"/>
                </a:solidFill>
                <a:latin typeface="Consolas"/>
                <a:ea typeface="Consolas"/>
                <a:cs typeface="Consolas"/>
                <a:sym typeface="Consolas"/>
              </a:rPr>
              <a:t>05</a:t>
            </a:r>
            <a:r>
              <a:rPr lang="en">
                <a:solidFill>
                  <a:schemeClr val="lt1"/>
                </a:solidFill>
                <a:latin typeface="Consolas"/>
                <a:ea typeface="Consolas"/>
                <a:cs typeface="Consolas"/>
                <a:sym typeface="Consolas"/>
              </a:rPr>
              <a:t>      { </a:t>
            </a:r>
            <a:r>
              <a:rPr lang="en">
                <a:solidFill>
                  <a:srgbClr val="B6D7A8"/>
                </a:solidFill>
                <a:latin typeface="Consolas"/>
                <a:ea typeface="Consolas"/>
                <a:cs typeface="Consolas"/>
                <a:sym typeface="Consolas"/>
              </a:rPr>
              <a:t>"intent"</a:t>
            </a:r>
            <a:r>
              <a:rPr lang="en">
                <a:solidFill>
                  <a:schemeClr val="lt1"/>
                </a:solidFill>
                <a:latin typeface="Consolas"/>
                <a:ea typeface="Consolas"/>
                <a:cs typeface="Consolas"/>
                <a:sym typeface="Consolas"/>
              </a:rPr>
              <a:t>: </a:t>
            </a:r>
            <a:r>
              <a:rPr lang="en">
                <a:solidFill>
                  <a:srgbClr val="B6D7A8"/>
                </a:solidFill>
                <a:latin typeface="Consolas"/>
                <a:ea typeface="Consolas"/>
                <a:cs typeface="Consolas"/>
                <a:sym typeface="Consolas"/>
              </a:rPr>
              <a:t>"AMAZON.StopIntent"</a:t>
            </a:r>
            <a:r>
              <a:rPr lang="en">
                <a:solidFill>
                  <a:schemeClr val="lt1"/>
                </a:solidFill>
                <a:latin typeface="Consolas"/>
                <a:ea typeface="Consolas"/>
                <a:cs typeface="Consolas"/>
                <a:sym typeface="Consolas"/>
              </a:rPr>
              <a:t> },</a:t>
            </a:r>
            <a:endParaRPr>
              <a:solidFill>
                <a:schemeClr val="lt1"/>
              </a:solidFill>
              <a:latin typeface="Consolas"/>
              <a:ea typeface="Consolas"/>
              <a:cs typeface="Consolas"/>
              <a:sym typeface="Consolas"/>
            </a:endParaRPr>
          </a:p>
          <a:p>
            <a:pPr indent="0" lvl="0" marL="0">
              <a:spcBef>
                <a:spcPts val="0"/>
              </a:spcBef>
              <a:spcAft>
                <a:spcPts val="0"/>
              </a:spcAft>
              <a:buNone/>
            </a:pPr>
            <a:r>
              <a:rPr lang="en">
                <a:solidFill>
                  <a:srgbClr val="F1C232"/>
                </a:solidFill>
                <a:latin typeface="Consolas"/>
                <a:ea typeface="Consolas"/>
                <a:cs typeface="Consolas"/>
                <a:sym typeface="Consolas"/>
              </a:rPr>
              <a:t>06</a:t>
            </a:r>
            <a:r>
              <a:rPr lang="en">
                <a:solidFill>
                  <a:schemeClr val="lt1"/>
                </a:solidFill>
                <a:latin typeface="Consolas"/>
                <a:ea typeface="Consolas"/>
                <a:cs typeface="Consolas"/>
                <a:sym typeface="Consolas"/>
              </a:rPr>
              <a:t>      { </a:t>
            </a:r>
            <a:r>
              <a:rPr lang="en">
                <a:solidFill>
                  <a:srgbClr val="B6D7A8"/>
                </a:solidFill>
                <a:latin typeface="Consolas"/>
                <a:ea typeface="Consolas"/>
                <a:cs typeface="Consolas"/>
                <a:sym typeface="Consolas"/>
              </a:rPr>
              <a:t>"intent"</a:t>
            </a:r>
            <a:r>
              <a:rPr lang="en">
                <a:solidFill>
                  <a:schemeClr val="lt1"/>
                </a:solidFill>
                <a:latin typeface="Consolas"/>
                <a:ea typeface="Consolas"/>
                <a:cs typeface="Consolas"/>
                <a:sym typeface="Consolas"/>
              </a:rPr>
              <a:t>: </a:t>
            </a:r>
            <a:r>
              <a:rPr lang="en">
                <a:solidFill>
                  <a:srgbClr val="B6D7A8"/>
                </a:solidFill>
                <a:latin typeface="Consolas"/>
                <a:ea typeface="Consolas"/>
                <a:cs typeface="Consolas"/>
                <a:sym typeface="Consolas"/>
              </a:rPr>
              <a:t>"AMAZON.CancelIntent"</a:t>
            </a:r>
            <a:r>
              <a:rPr lang="en">
                <a:solidFill>
                  <a:schemeClr val="lt1"/>
                </a:solidFill>
                <a:latin typeface="Consolas"/>
                <a:ea typeface="Consolas"/>
                <a:cs typeface="Consolas"/>
                <a:sym typeface="Consolas"/>
              </a:rPr>
              <a:t> }</a:t>
            </a:r>
            <a:endParaRPr>
              <a:solidFill>
                <a:schemeClr val="lt1"/>
              </a:solidFill>
              <a:latin typeface="Consolas"/>
              <a:ea typeface="Consolas"/>
              <a:cs typeface="Consolas"/>
              <a:sym typeface="Consolas"/>
            </a:endParaRPr>
          </a:p>
          <a:p>
            <a:pPr indent="0" lvl="0" marL="0">
              <a:spcBef>
                <a:spcPts val="0"/>
              </a:spcBef>
              <a:spcAft>
                <a:spcPts val="0"/>
              </a:spcAft>
              <a:buNone/>
            </a:pPr>
            <a:r>
              <a:rPr lang="en">
                <a:solidFill>
                  <a:srgbClr val="F1C232"/>
                </a:solidFill>
                <a:latin typeface="Consolas"/>
                <a:ea typeface="Consolas"/>
                <a:cs typeface="Consolas"/>
                <a:sym typeface="Consolas"/>
              </a:rPr>
              <a:t>07</a:t>
            </a:r>
            <a:r>
              <a:rPr lang="en">
                <a:solidFill>
                  <a:schemeClr val="lt1"/>
                </a:solidFill>
                <a:latin typeface="Consolas"/>
                <a:ea typeface="Consolas"/>
                <a:cs typeface="Consolas"/>
                <a:sym typeface="Consolas"/>
              </a:rPr>
              <a:t>    ]</a:t>
            </a:r>
            <a:endParaRPr>
              <a:solidFill>
                <a:schemeClr val="lt1"/>
              </a:solidFill>
              <a:latin typeface="Consolas"/>
              <a:ea typeface="Consolas"/>
              <a:cs typeface="Consolas"/>
              <a:sym typeface="Consolas"/>
            </a:endParaRPr>
          </a:p>
          <a:p>
            <a:pPr indent="0" lvl="0" marL="0" rtl="0">
              <a:spcBef>
                <a:spcPts val="0"/>
              </a:spcBef>
              <a:spcAft>
                <a:spcPts val="0"/>
              </a:spcAft>
              <a:buNone/>
            </a:pPr>
            <a:r>
              <a:rPr lang="en">
                <a:solidFill>
                  <a:srgbClr val="F1C232"/>
                </a:solidFill>
                <a:latin typeface="Consolas"/>
                <a:ea typeface="Consolas"/>
                <a:cs typeface="Consolas"/>
                <a:sym typeface="Consolas"/>
              </a:rPr>
              <a:t>08</a:t>
            </a:r>
            <a:r>
              <a:rPr lang="en">
                <a:solidFill>
                  <a:schemeClr val="lt1"/>
                </a:solidFill>
                <a:latin typeface="Consolas"/>
                <a:ea typeface="Consolas"/>
                <a:cs typeface="Consolas"/>
                <a:sym typeface="Consolas"/>
              </a:rPr>
              <a:t>  }</a:t>
            </a:r>
            <a:endParaRPr>
              <a:solidFill>
                <a:schemeClr val="lt1"/>
              </a:solidFill>
              <a:latin typeface="Consolas"/>
              <a:ea typeface="Consolas"/>
              <a:cs typeface="Consolas"/>
              <a:sym typeface="Consolas"/>
            </a:endParaRPr>
          </a:p>
          <a:p>
            <a:pPr indent="0" lvl="0" marL="0" rtl="0">
              <a:spcBef>
                <a:spcPts val="0"/>
              </a:spcBef>
              <a:spcAft>
                <a:spcPts val="0"/>
              </a:spcAft>
              <a:buNone/>
            </a:pPr>
            <a:r>
              <a:t/>
            </a:r>
            <a:endParaRPr>
              <a:solidFill>
                <a:srgbClr val="F1C232"/>
              </a:solidFill>
              <a:latin typeface="Consolas"/>
              <a:ea typeface="Consolas"/>
              <a:cs typeface="Consolas"/>
              <a:sym typeface="Consolas"/>
            </a:endParaRPr>
          </a:p>
        </p:txBody>
      </p:sp>
      <p:sp>
        <p:nvSpPr>
          <p:cNvPr id="550" name="Shape 550"/>
          <p:cNvSpPr txBox="1"/>
          <p:nvPr>
            <p:ph type="title"/>
          </p:nvPr>
        </p:nvSpPr>
        <p:spPr>
          <a:xfrm>
            <a:off x="220825" y="647750"/>
            <a:ext cx="8820900" cy="8244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 sz="3000"/>
              <a:t>Grab the Intent Schema JSON</a:t>
            </a:r>
            <a:endParaRPr sz="3000"/>
          </a:p>
        </p:txBody>
      </p:sp>
      <p:sp>
        <p:nvSpPr>
          <p:cNvPr id="551" name="Shape 551"/>
          <p:cNvSpPr txBox="1"/>
          <p:nvPr/>
        </p:nvSpPr>
        <p:spPr>
          <a:xfrm>
            <a:off x="470075" y="1472150"/>
            <a:ext cx="8340600" cy="1061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2200">
                <a:solidFill>
                  <a:schemeClr val="dk1"/>
                </a:solidFill>
                <a:latin typeface="Open Sans"/>
                <a:ea typeface="Open Sans"/>
                <a:cs typeface="Open Sans"/>
                <a:sym typeface="Open Sans"/>
              </a:rPr>
              <a:t>There’s a file called </a:t>
            </a:r>
            <a:r>
              <a:rPr lang="en" sz="2200">
                <a:solidFill>
                  <a:srgbClr val="5EA5E5"/>
                </a:solidFill>
                <a:latin typeface="Consolas"/>
                <a:ea typeface="Consolas"/>
                <a:cs typeface="Consolas"/>
                <a:sym typeface="Consolas"/>
              </a:rPr>
              <a:t>SpeechAssets/IntentSchema.json</a:t>
            </a:r>
            <a:r>
              <a:rPr lang="en" sz="2200">
                <a:solidFill>
                  <a:schemeClr val="dk1"/>
                </a:solidFill>
                <a:latin typeface="Open Sans"/>
                <a:ea typeface="Open Sans"/>
                <a:cs typeface="Open Sans"/>
                <a:sym typeface="Open Sans"/>
              </a:rPr>
              <a:t> inside the code you downloaded earlier with the following JSON:</a:t>
            </a:r>
            <a:endParaRPr sz="2200">
              <a:solidFill>
                <a:schemeClr val="dk1"/>
              </a:solidFill>
              <a:latin typeface="Open Sans"/>
              <a:ea typeface="Open Sans"/>
              <a:cs typeface="Open Sans"/>
              <a:sym typeface="Open Sans"/>
            </a:endParaRPr>
          </a:p>
        </p:txBody>
      </p:sp>
      <p:sp>
        <p:nvSpPr>
          <p:cNvPr id="552" name="Shape 552"/>
          <p:cNvSpPr txBox="1"/>
          <p:nvPr/>
        </p:nvSpPr>
        <p:spPr>
          <a:xfrm>
            <a:off x="671500" y="5147625"/>
            <a:ext cx="7626900" cy="1061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2200">
                <a:solidFill>
                  <a:schemeClr val="dk1"/>
                </a:solidFill>
                <a:latin typeface="Open Sans"/>
                <a:ea typeface="Open Sans"/>
                <a:cs typeface="Open Sans"/>
                <a:sym typeface="Open Sans"/>
              </a:rPr>
              <a:t>This code tells Alexa which code to trigger in our Lambda Function and some basic defaults like “STOP” and “HELP”.</a:t>
            </a:r>
            <a:endParaRPr sz="2200">
              <a:solidFill>
                <a:schemeClr val="dk1"/>
              </a:solidFill>
              <a:latin typeface="Open Sans"/>
              <a:ea typeface="Open Sans"/>
              <a:cs typeface="Open Sans"/>
              <a:sym typeface="Open San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 name="Shape 92"/>
        <p:cNvGrpSpPr/>
        <p:nvPr/>
      </p:nvGrpSpPr>
      <p:grpSpPr>
        <a:xfrm>
          <a:off x="0" y="0"/>
          <a:ext cx="0" cy="0"/>
          <a:chOff x="0" y="0"/>
          <a:chExt cx="0" cy="0"/>
        </a:xfrm>
      </p:grpSpPr>
      <p:sp>
        <p:nvSpPr>
          <p:cNvPr id="93" name="Shape 93"/>
          <p:cNvSpPr txBox="1"/>
          <p:nvPr>
            <p:ph type="title"/>
          </p:nvPr>
        </p:nvSpPr>
        <p:spPr>
          <a:xfrm>
            <a:off x="161550" y="1793600"/>
            <a:ext cx="8820900" cy="651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3000">
                <a:solidFill>
                  <a:srgbClr val="FFD966"/>
                </a:solidFill>
                <a:latin typeface="Open Sans"/>
                <a:ea typeface="Open Sans"/>
                <a:cs typeface="Open Sans"/>
                <a:sym typeface="Open Sans"/>
              </a:rPr>
              <a:t>Our</a:t>
            </a:r>
            <a:r>
              <a:rPr b="1" i="1" lang="en" sz="3000">
                <a:solidFill>
                  <a:schemeClr val="lt1"/>
                </a:solidFill>
                <a:latin typeface="Open Sans"/>
                <a:ea typeface="Open Sans"/>
                <a:cs typeface="Open Sans"/>
                <a:sym typeface="Open Sans"/>
              </a:rPr>
              <a:t> </a:t>
            </a:r>
            <a:r>
              <a:rPr b="1" i="1" lang="en" sz="3000">
                <a:solidFill>
                  <a:srgbClr val="FFD966"/>
                </a:solidFill>
                <a:latin typeface="Open Sans"/>
                <a:ea typeface="Open Sans"/>
                <a:cs typeface="Open Sans"/>
                <a:sym typeface="Open Sans"/>
              </a:rPr>
              <a:t>Mission</a:t>
            </a:r>
            <a:r>
              <a:rPr b="1" i="1" lang="en" sz="3000">
                <a:solidFill>
                  <a:schemeClr val="lt1"/>
                </a:solidFill>
                <a:latin typeface="Open Sans"/>
                <a:ea typeface="Open Sans"/>
                <a:cs typeface="Open Sans"/>
                <a:sym typeface="Open Sans"/>
              </a:rPr>
              <a:t> is to Empower Hackers.</a:t>
            </a:r>
            <a:endParaRPr b="1" i="1" sz="3000">
              <a:solidFill>
                <a:schemeClr val="lt1"/>
              </a:solidFill>
              <a:latin typeface="Open Sans"/>
              <a:ea typeface="Open Sans"/>
              <a:cs typeface="Open Sans"/>
              <a:sym typeface="Open Sans"/>
            </a:endParaRPr>
          </a:p>
        </p:txBody>
      </p:sp>
      <p:sp>
        <p:nvSpPr>
          <p:cNvPr id="94" name="Shape 94"/>
          <p:cNvSpPr/>
          <p:nvPr/>
        </p:nvSpPr>
        <p:spPr>
          <a:xfrm>
            <a:off x="327825" y="2920148"/>
            <a:ext cx="2556900" cy="2240400"/>
          </a:xfrm>
          <a:prstGeom prst="rect">
            <a:avLst/>
          </a:prstGeom>
          <a:solidFill>
            <a:srgbClr val="5EA5E5"/>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4800">
                <a:solidFill>
                  <a:srgbClr val="EAEAEA"/>
                </a:solidFill>
                <a:latin typeface="Open Sans"/>
                <a:ea typeface="Open Sans"/>
                <a:cs typeface="Open Sans"/>
                <a:sym typeface="Open Sans"/>
              </a:rPr>
              <a:t>65,000</a:t>
            </a:r>
            <a:r>
              <a:rPr b="1" lang="en" sz="3600">
                <a:solidFill>
                  <a:srgbClr val="EAEAEA"/>
                </a:solidFill>
                <a:latin typeface="Open Sans"/>
                <a:ea typeface="Open Sans"/>
                <a:cs typeface="Open Sans"/>
                <a:sym typeface="Open Sans"/>
              </a:rPr>
              <a:t>+</a:t>
            </a:r>
            <a:endParaRPr b="1" sz="3600">
              <a:solidFill>
                <a:srgbClr val="EAEAEA"/>
              </a:solidFill>
              <a:latin typeface="Open Sans"/>
              <a:ea typeface="Open Sans"/>
              <a:cs typeface="Open Sans"/>
              <a:sym typeface="Open Sans"/>
            </a:endParaRPr>
          </a:p>
          <a:p>
            <a:pPr indent="0" lvl="0" marL="0" algn="ctr">
              <a:spcBef>
                <a:spcPts val="0"/>
              </a:spcBef>
              <a:spcAft>
                <a:spcPts val="0"/>
              </a:spcAft>
              <a:buNone/>
            </a:pPr>
            <a:r>
              <a:rPr lang="en" sz="1800">
                <a:solidFill>
                  <a:srgbClr val="EAEAEA"/>
                </a:solidFill>
                <a:latin typeface="Open Sans"/>
                <a:ea typeface="Open Sans"/>
                <a:cs typeface="Open Sans"/>
                <a:sym typeface="Open Sans"/>
              </a:rPr>
              <a:t>HACKERS</a:t>
            </a:r>
            <a:endParaRPr sz="1800">
              <a:solidFill>
                <a:srgbClr val="EAEAEA"/>
              </a:solidFill>
              <a:latin typeface="Open Sans"/>
              <a:ea typeface="Open Sans"/>
              <a:cs typeface="Open Sans"/>
              <a:sym typeface="Open Sans"/>
            </a:endParaRPr>
          </a:p>
        </p:txBody>
      </p:sp>
      <p:sp>
        <p:nvSpPr>
          <p:cNvPr id="95" name="Shape 95"/>
          <p:cNvSpPr/>
          <p:nvPr/>
        </p:nvSpPr>
        <p:spPr>
          <a:xfrm>
            <a:off x="3293550" y="2920148"/>
            <a:ext cx="2556900" cy="2240400"/>
          </a:xfrm>
          <a:prstGeom prst="rect">
            <a:avLst/>
          </a:prstGeom>
          <a:solidFill>
            <a:srgbClr val="5EA5E5"/>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4800">
                <a:solidFill>
                  <a:srgbClr val="EAEAEA"/>
                </a:solidFill>
                <a:latin typeface="Open Sans"/>
                <a:ea typeface="Open Sans"/>
                <a:cs typeface="Open Sans"/>
                <a:sym typeface="Open Sans"/>
              </a:rPr>
              <a:t>12,000</a:t>
            </a:r>
            <a:r>
              <a:rPr b="1" lang="en" sz="3600">
                <a:solidFill>
                  <a:srgbClr val="EAEAEA"/>
                </a:solidFill>
                <a:latin typeface="Open Sans"/>
                <a:ea typeface="Open Sans"/>
                <a:cs typeface="Open Sans"/>
                <a:sym typeface="Open Sans"/>
              </a:rPr>
              <a:t>+</a:t>
            </a:r>
            <a:endParaRPr b="1" sz="4800">
              <a:solidFill>
                <a:srgbClr val="EAEAEA"/>
              </a:solidFill>
              <a:latin typeface="Open Sans"/>
              <a:ea typeface="Open Sans"/>
              <a:cs typeface="Open Sans"/>
              <a:sym typeface="Open Sans"/>
            </a:endParaRPr>
          </a:p>
          <a:p>
            <a:pPr indent="0" lvl="0" marL="0" rtl="0" algn="ctr">
              <a:spcBef>
                <a:spcPts val="0"/>
              </a:spcBef>
              <a:spcAft>
                <a:spcPts val="0"/>
              </a:spcAft>
              <a:buNone/>
            </a:pPr>
            <a:r>
              <a:rPr lang="en" sz="1800">
                <a:solidFill>
                  <a:srgbClr val="EAEAEA"/>
                </a:solidFill>
                <a:latin typeface="Open Sans"/>
                <a:ea typeface="Open Sans"/>
                <a:cs typeface="Open Sans"/>
                <a:sym typeface="Open Sans"/>
              </a:rPr>
              <a:t>PROJECTS CREATED</a:t>
            </a:r>
            <a:endParaRPr/>
          </a:p>
        </p:txBody>
      </p:sp>
      <p:sp>
        <p:nvSpPr>
          <p:cNvPr id="96" name="Shape 96"/>
          <p:cNvSpPr/>
          <p:nvPr/>
        </p:nvSpPr>
        <p:spPr>
          <a:xfrm>
            <a:off x="6259275" y="2920148"/>
            <a:ext cx="2556900" cy="2240400"/>
          </a:xfrm>
          <a:prstGeom prst="rect">
            <a:avLst/>
          </a:prstGeom>
          <a:solidFill>
            <a:srgbClr val="5EA5E5"/>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4800">
                <a:solidFill>
                  <a:srgbClr val="EAEAEA"/>
                </a:solidFill>
                <a:latin typeface="Open Sans"/>
                <a:ea typeface="Open Sans"/>
                <a:cs typeface="Open Sans"/>
                <a:sym typeface="Open Sans"/>
              </a:rPr>
              <a:t>3,000</a:t>
            </a:r>
            <a:r>
              <a:rPr b="1" lang="en" sz="3600">
                <a:solidFill>
                  <a:srgbClr val="EAEAEA"/>
                </a:solidFill>
                <a:latin typeface="Open Sans"/>
                <a:ea typeface="Open Sans"/>
                <a:cs typeface="Open Sans"/>
                <a:sym typeface="Open Sans"/>
              </a:rPr>
              <a:t>+</a:t>
            </a:r>
            <a:endParaRPr b="1" sz="4800">
              <a:solidFill>
                <a:srgbClr val="EAEAEA"/>
              </a:solidFill>
              <a:latin typeface="Open Sans"/>
              <a:ea typeface="Open Sans"/>
              <a:cs typeface="Open Sans"/>
              <a:sym typeface="Open Sans"/>
            </a:endParaRPr>
          </a:p>
          <a:p>
            <a:pPr indent="0" lvl="0" marL="0" rtl="0" algn="ctr">
              <a:spcBef>
                <a:spcPts val="0"/>
              </a:spcBef>
              <a:spcAft>
                <a:spcPts val="0"/>
              </a:spcAft>
              <a:buNone/>
            </a:pPr>
            <a:r>
              <a:rPr lang="en" sz="1800">
                <a:solidFill>
                  <a:srgbClr val="EAEAEA"/>
                </a:solidFill>
                <a:latin typeface="Open Sans"/>
                <a:ea typeface="Open Sans"/>
                <a:cs typeface="Open Sans"/>
                <a:sym typeface="Open Sans"/>
              </a:rPr>
              <a:t>SCHOOLS</a:t>
            </a:r>
            <a:endParaRPr/>
          </a:p>
        </p:txBody>
      </p:sp>
      <p:pic>
        <p:nvPicPr>
          <p:cNvPr id="97" name="Shape 97"/>
          <p:cNvPicPr preferRelativeResize="0"/>
          <p:nvPr/>
        </p:nvPicPr>
        <p:blipFill>
          <a:blip r:embed="rId3">
            <a:alphaModFix/>
          </a:blip>
          <a:stretch>
            <a:fillRect/>
          </a:stretch>
        </p:blipFill>
        <p:spPr>
          <a:xfrm>
            <a:off x="3293548" y="366350"/>
            <a:ext cx="2556899" cy="1076763"/>
          </a:xfrm>
          <a:prstGeom prst="rect">
            <a:avLst/>
          </a:prstGeom>
          <a:noFill/>
          <a:ln>
            <a:noFill/>
          </a:ln>
        </p:spPr>
      </p:pic>
      <p:sp>
        <p:nvSpPr>
          <p:cNvPr id="98" name="Shape 98"/>
          <p:cNvSpPr txBox="1"/>
          <p:nvPr/>
        </p:nvSpPr>
        <p:spPr>
          <a:xfrm>
            <a:off x="80850" y="5635200"/>
            <a:ext cx="8982300" cy="1000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2200">
                <a:solidFill>
                  <a:schemeClr val="lt1"/>
                </a:solidFill>
                <a:latin typeface="Open Sans"/>
                <a:ea typeface="Open Sans"/>
                <a:cs typeface="Open Sans"/>
                <a:sym typeface="Open Sans"/>
              </a:rPr>
              <a:t>We hope you learn something awesome today!</a:t>
            </a:r>
            <a:endParaRPr b="1" i="1" sz="2200">
              <a:solidFill>
                <a:schemeClr val="lt1"/>
              </a:solidFill>
              <a:latin typeface="Open Sans"/>
              <a:ea typeface="Open Sans"/>
              <a:cs typeface="Open Sans"/>
              <a:sym typeface="Open Sans"/>
            </a:endParaRPr>
          </a:p>
          <a:p>
            <a:pPr indent="0" lvl="0" marL="0" rtl="0" algn="ctr">
              <a:spcBef>
                <a:spcPts val="0"/>
              </a:spcBef>
              <a:spcAft>
                <a:spcPts val="0"/>
              </a:spcAft>
              <a:buNone/>
            </a:pPr>
            <a:r>
              <a:rPr i="1" lang="en" sz="2200">
                <a:solidFill>
                  <a:schemeClr val="lt1"/>
                </a:solidFill>
                <a:latin typeface="Open Sans"/>
                <a:ea typeface="Open Sans"/>
                <a:cs typeface="Open Sans"/>
                <a:sym typeface="Open Sans"/>
              </a:rPr>
              <a:t>Find more resources: http://mlh.io/</a:t>
            </a:r>
            <a:endParaRPr i="1" sz="2200">
              <a:solidFill>
                <a:schemeClr val="lt1"/>
              </a:solidFill>
              <a:latin typeface="Open Sans"/>
              <a:ea typeface="Open Sans"/>
              <a:cs typeface="Open Sans"/>
              <a:sym typeface="Open Sans"/>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6" name="Shape 556"/>
        <p:cNvGrpSpPr/>
        <p:nvPr/>
      </p:nvGrpSpPr>
      <p:grpSpPr>
        <a:xfrm>
          <a:off x="0" y="0"/>
          <a:ext cx="0" cy="0"/>
          <a:chOff x="0" y="0"/>
          <a:chExt cx="0" cy="0"/>
        </a:xfrm>
      </p:grpSpPr>
      <p:sp>
        <p:nvSpPr>
          <p:cNvPr id="557" name="Shape 557"/>
          <p:cNvSpPr txBox="1"/>
          <p:nvPr>
            <p:ph type="title"/>
          </p:nvPr>
        </p:nvSpPr>
        <p:spPr>
          <a:xfrm>
            <a:off x="220825" y="647750"/>
            <a:ext cx="8820900" cy="8244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 sz="3000"/>
              <a:t>Paste the JSON into the Intent Schema Box</a:t>
            </a:r>
            <a:endParaRPr sz="3000"/>
          </a:p>
        </p:txBody>
      </p:sp>
      <p:sp>
        <p:nvSpPr>
          <p:cNvPr id="558" name="Shape 558"/>
          <p:cNvSpPr txBox="1"/>
          <p:nvPr/>
        </p:nvSpPr>
        <p:spPr>
          <a:xfrm>
            <a:off x="161550" y="2000250"/>
            <a:ext cx="8820900" cy="1029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2200">
                <a:solidFill>
                  <a:schemeClr val="dk1"/>
                </a:solidFill>
                <a:latin typeface="Open Sans"/>
                <a:ea typeface="Open Sans"/>
                <a:cs typeface="Open Sans"/>
                <a:sym typeface="Open Sans"/>
              </a:rPr>
              <a:t>Copy the code you found in </a:t>
            </a:r>
            <a:r>
              <a:rPr lang="en" sz="2200">
                <a:solidFill>
                  <a:srgbClr val="5EA5E5"/>
                </a:solidFill>
                <a:latin typeface="Consolas"/>
                <a:ea typeface="Consolas"/>
                <a:cs typeface="Consolas"/>
                <a:sym typeface="Consolas"/>
              </a:rPr>
              <a:t>SpeechAssets/IntentSchema.json</a:t>
            </a:r>
            <a:r>
              <a:rPr lang="en" sz="2200">
                <a:solidFill>
                  <a:schemeClr val="dk1"/>
                </a:solidFill>
                <a:latin typeface="Open Sans"/>
                <a:ea typeface="Open Sans"/>
                <a:cs typeface="Open Sans"/>
                <a:sym typeface="Open Sans"/>
              </a:rPr>
              <a:t> into the box on the Alexa Developer dashboard.</a:t>
            </a:r>
            <a:endParaRPr sz="2200">
              <a:solidFill>
                <a:schemeClr val="dk1"/>
              </a:solidFill>
              <a:latin typeface="Open Sans"/>
              <a:ea typeface="Open Sans"/>
              <a:cs typeface="Open Sans"/>
              <a:sym typeface="Open Sans"/>
            </a:endParaRPr>
          </a:p>
        </p:txBody>
      </p:sp>
      <p:pic>
        <p:nvPicPr>
          <p:cNvPr id="559" name="Shape 559"/>
          <p:cNvPicPr preferRelativeResize="0"/>
          <p:nvPr/>
        </p:nvPicPr>
        <p:blipFill>
          <a:blip r:embed="rId3">
            <a:alphaModFix/>
          </a:blip>
          <a:stretch>
            <a:fillRect/>
          </a:stretch>
        </p:blipFill>
        <p:spPr>
          <a:xfrm>
            <a:off x="385463" y="3110775"/>
            <a:ext cx="8373076" cy="2874675"/>
          </a:xfrm>
          <a:prstGeom prst="rect">
            <a:avLst/>
          </a:prstGeom>
          <a:noFill/>
          <a:ln cap="flat" cmpd="sng" w="19050">
            <a:solidFill>
              <a:schemeClr val="dk2"/>
            </a:solidFill>
            <a:prstDash val="solid"/>
            <a:round/>
            <a:headEnd len="sm" w="sm" type="none"/>
            <a:tailEnd len="sm" w="sm" type="none"/>
          </a:ln>
        </p:spPr>
      </p:pic>
      <p:sp>
        <p:nvSpPr>
          <p:cNvPr id="560" name="Shape 560"/>
          <p:cNvSpPr txBox="1"/>
          <p:nvPr/>
        </p:nvSpPr>
        <p:spPr>
          <a:xfrm>
            <a:off x="3363600" y="1536950"/>
            <a:ext cx="2416800" cy="464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2400">
                <a:solidFill>
                  <a:srgbClr val="5EA5E5"/>
                </a:solidFill>
                <a:latin typeface="Open Sans"/>
                <a:ea typeface="Open Sans"/>
                <a:cs typeface="Open Sans"/>
                <a:sym typeface="Open Sans"/>
              </a:rPr>
              <a:t>Instructions</a:t>
            </a:r>
            <a:endParaRPr sz="2400">
              <a:solidFill>
                <a:schemeClr val="dk1"/>
              </a:solidFill>
              <a:latin typeface="Open Sans"/>
              <a:ea typeface="Open Sans"/>
              <a:cs typeface="Open Sans"/>
              <a:sym typeface="Open Sans"/>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4" name="Shape 564"/>
        <p:cNvGrpSpPr/>
        <p:nvPr/>
      </p:nvGrpSpPr>
      <p:grpSpPr>
        <a:xfrm>
          <a:off x="0" y="0"/>
          <a:ext cx="0" cy="0"/>
          <a:chOff x="0" y="0"/>
          <a:chExt cx="0" cy="0"/>
        </a:xfrm>
      </p:grpSpPr>
      <p:pic>
        <p:nvPicPr>
          <p:cNvPr id="565" name="Shape 565"/>
          <p:cNvPicPr preferRelativeResize="0"/>
          <p:nvPr/>
        </p:nvPicPr>
        <p:blipFill rotWithShape="1">
          <a:blip r:embed="rId3">
            <a:alphaModFix/>
          </a:blip>
          <a:srcRect b="21795" l="0" r="0" t="0"/>
          <a:stretch/>
        </p:blipFill>
        <p:spPr>
          <a:xfrm>
            <a:off x="220825" y="3012650"/>
            <a:ext cx="8477250" cy="3516025"/>
          </a:xfrm>
          <a:prstGeom prst="rect">
            <a:avLst/>
          </a:prstGeom>
          <a:noFill/>
          <a:ln>
            <a:noFill/>
          </a:ln>
        </p:spPr>
      </p:pic>
      <p:sp>
        <p:nvSpPr>
          <p:cNvPr id="566" name="Shape 566"/>
          <p:cNvSpPr txBox="1"/>
          <p:nvPr/>
        </p:nvSpPr>
        <p:spPr>
          <a:xfrm>
            <a:off x="317675" y="3269977"/>
            <a:ext cx="7704600" cy="30612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a:solidFill>
                  <a:srgbClr val="F1C232"/>
                </a:solidFill>
                <a:latin typeface="Consolas"/>
                <a:ea typeface="Consolas"/>
                <a:cs typeface="Consolas"/>
                <a:sym typeface="Consolas"/>
              </a:rPr>
              <a:t>01</a:t>
            </a:r>
            <a:r>
              <a:rPr lang="en">
                <a:solidFill>
                  <a:schemeClr val="lt1"/>
                </a:solidFill>
                <a:latin typeface="Consolas"/>
                <a:ea typeface="Consolas"/>
                <a:cs typeface="Consolas"/>
                <a:sym typeface="Consolas"/>
              </a:rPr>
              <a:t>  </a:t>
            </a:r>
            <a:r>
              <a:rPr lang="en">
                <a:solidFill>
                  <a:schemeClr val="lt1"/>
                </a:solidFill>
                <a:latin typeface="Consolas"/>
                <a:ea typeface="Consolas"/>
                <a:cs typeface="Consolas"/>
                <a:sym typeface="Consolas"/>
              </a:rPr>
              <a:t>GetNewFactIntent a fact</a:t>
            </a:r>
            <a:endParaRPr>
              <a:solidFill>
                <a:schemeClr val="lt1"/>
              </a:solidFill>
              <a:latin typeface="Consolas"/>
              <a:ea typeface="Consolas"/>
              <a:cs typeface="Consolas"/>
              <a:sym typeface="Consolas"/>
            </a:endParaRPr>
          </a:p>
          <a:p>
            <a:pPr indent="0" lvl="0" marL="0">
              <a:spcBef>
                <a:spcPts val="0"/>
              </a:spcBef>
              <a:spcAft>
                <a:spcPts val="0"/>
              </a:spcAft>
              <a:buNone/>
            </a:pPr>
            <a:r>
              <a:rPr lang="en">
                <a:solidFill>
                  <a:srgbClr val="F1C232"/>
                </a:solidFill>
                <a:latin typeface="Consolas"/>
                <a:ea typeface="Consolas"/>
                <a:cs typeface="Consolas"/>
                <a:sym typeface="Consolas"/>
              </a:rPr>
              <a:t>02</a:t>
            </a:r>
            <a:r>
              <a:rPr lang="en">
                <a:solidFill>
                  <a:schemeClr val="lt1"/>
                </a:solidFill>
                <a:latin typeface="Consolas"/>
                <a:ea typeface="Consolas"/>
                <a:cs typeface="Consolas"/>
                <a:sym typeface="Consolas"/>
              </a:rPr>
              <a:t>  GetNewFactIntent a Major League Hacking fact</a:t>
            </a:r>
            <a:endParaRPr>
              <a:solidFill>
                <a:schemeClr val="lt1"/>
              </a:solidFill>
              <a:latin typeface="Consolas"/>
              <a:ea typeface="Consolas"/>
              <a:cs typeface="Consolas"/>
              <a:sym typeface="Consolas"/>
            </a:endParaRPr>
          </a:p>
          <a:p>
            <a:pPr indent="0" lvl="0" marL="0">
              <a:spcBef>
                <a:spcPts val="0"/>
              </a:spcBef>
              <a:spcAft>
                <a:spcPts val="0"/>
              </a:spcAft>
              <a:buNone/>
            </a:pPr>
            <a:r>
              <a:rPr lang="en">
                <a:solidFill>
                  <a:srgbClr val="F1C232"/>
                </a:solidFill>
                <a:latin typeface="Consolas"/>
                <a:ea typeface="Consolas"/>
                <a:cs typeface="Consolas"/>
                <a:sym typeface="Consolas"/>
              </a:rPr>
              <a:t>03</a:t>
            </a:r>
            <a:r>
              <a:rPr lang="en">
                <a:solidFill>
                  <a:schemeClr val="lt1"/>
                </a:solidFill>
                <a:latin typeface="Consolas"/>
                <a:ea typeface="Consolas"/>
                <a:cs typeface="Consolas"/>
                <a:sym typeface="Consolas"/>
              </a:rPr>
              <a:t>  GetNewFactIntent tell me a fact</a:t>
            </a:r>
            <a:endParaRPr>
              <a:solidFill>
                <a:schemeClr val="lt1"/>
              </a:solidFill>
              <a:latin typeface="Consolas"/>
              <a:ea typeface="Consolas"/>
              <a:cs typeface="Consolas"/>
              <a:sym typeface="Consolas"/>
            </a:endParaRPr>
          </a:p>
          <a:p>
            <a:pPr indent="0" lvl="0" marL="0">
              <a:spcBef>
                <a:spcPts val="0"/>
              </a:spcBef>
              <a:spcAft>
                <a:spcPts val="0"/>
              </a:spcAft>
              <a:buNone/>
            </a:pPr>
            <a:r>
              <a:rPr lang="en">
                <a:solidFill>
                  <a:srgbClr val="F1C232"/>
                </a:solidFill>
                <a:latin typeface="Consolas"/>
                <a:ea typeface="Consolas"/>
                <a:cs typeface="Consolas"/>
                <a:sym typeface="Consolas"/>
              </a:rPr>
              <a:t>04</a:t>
            </a:r>
            <a:r>
              <a:rPr lang="en">
                <a:solidFill>
                  <a:schemeClr val="lt1"/>
                </a:solidFill>
                <a:latin typeface="Consolas"/>
                <a:ea typeface="Consolas"/>
                <a:cs typeface="Consolas"/>
                <a:sym typeface="Consolas"/>
              </a:rPr>
              <a:t>  GetNewFactIntent tell me a Major League Hacking fact</a:t>
            </a:r>
            <a:endParaRPr>
              <a:solidFill>
                <a:schemeClr val="lt1"/>
              </a:solidFill>
              <a:latin typeface="Consolas"/>
              <a:ea typeface="Consolas"/>
              <a:cs typeface="Consolas"/>
              <a:sym typeface="Consolas"/>
            </a:endParaRPr>
          </a:p>
          <a:p>
            <a:pPr indent="0" lvl="0" marL="0">
              <a:spcBef>
                <a:spcPts val="0"/>
              </a:spcBef>
              <a:spcAft>
                <a:spcPts val="0"/>
              </a:spcAft>
              <a:buNone/>
            </a:pPr>
            <a:r>
              <a:rPr lang="en">
                <a:solidFill>
                  <a:srgbClr val="F1C232"/>
                </a:solidFill>
                <a:latin typeface="Consolas"/>
                <a:ea typeface="Consolas"/>
                <a:cs typeface="Consolas"/>
                <a:sym typeface="Consolas"/>
              </a:rPr>
              <a:t>05</a:t>
            </a:r>
            <a:r>
              <a:rPr lang="en">
                <a:solidFill>
                  <a:schemeClr val="lt1"/>
                </a:solidFill>
                <a:latin typeface="Consolas"/>
                <a:ea typeface="Consolas"/>
                <a:cs typeface="Consolas"/>
                <a:sym typeface="Consolas"/>
              </a:rPr>
              <a:t>  GetNewFactIntent give me a fact</a:t>
            </a:r>
            <a:endParaRPr>
              <a:solidFill>
                <a:schemeClr val="lt1"/>
              </a:solidFill>
              <a:latin typeface="Consolas"/>
              <a:ea typeface="Consolas"/>
              <a:cs typeface="Consolas"/>
              <a:sym typeface="Consolas"/>
            </a:endParaRPr>
          </a:p>
          <a:p>
            <a:pPr indent="0" lvl="0" marL="0">
              <a:spcBef>
                <a:spcPts val="0"/>
              </a:spcBef>
              <a:spcAft>
                <a:spcPts val="0"/>
              </a:spcAft>
              <a:buNone/>
            </a:pPr>
            <a:r>
              <a:rPr lang="en">
                <a:solidFill>
                  <a:srgbClr val="F1C232"/>
                </a:solidFill>
                <a:latin typeface="Consolas"/>
                <a:ea typeface="Consolas"/>
                <a:cs typeface="Consolas"/>
                <a:sym typeface="Consolas"/>
              </a:rPr>
              <a:t>06</a:t>
            </a:r>
            <a:r>
              <a:rPr lang="en">
                <a:solidFill>
                  <a:schemeClr val="lt1"/>
                </a:solidFill>
                <a:latin typeface="Consolas"/>
                <a:ea typeface="Consolas"/>
                <a:cs typeface="Consolas"/>
                <a:sym typeface="Consolas"/>
              </a:rPr>
              <a:t>  GetNewFactIntent give me a Major League Hacking fact</a:t>
            </a:r>
            <a:endParaRPr>
              <a:solidFill>
                <a:schemeClr val="lt1"/>
              </a:solidFill>
              <a:latin typeface="Consolas"/>
              <a:ea typeface="Consolas"/>
              <a:cs typeface="Consolas"/>
              <a:sym typeface="Consolas"/>
            </a:endParaRPr>
          </a:p>
          <a:p>
            <a:pPr indent="0" lvl="0" marL="0">
              <a:spcBef>
                <a:spcPts val="0"/>
              </a:spcBef>
              <a:spcAft>
                <a:spcPts val="0"/>
              </a:spcAft>
              <a:buNone/>
            </a:pPr>
            <a:r>
              <a:rPr lang="en">
                <a:solidFill>
                  <a:srgbClr val="F1C232"/>
                </a:solidFill>
                <a:latin typeface="Consolas"/>
                <a:ea typeface="Consolas"/>
                <a:cs typeface="Consolas"/>
                <a:sym typeface="Consolas"/>
              </a:rPr>
              <a:t>07</a:t>
            </a:r>
            <a:r>
              <a:rPr lang="en">
                <a:solidFill>
                  <a:schemeClr val="lt1"/>
                </a:solidFill>
                <a:latin typeface="Consolas"/>
                <a:ea typeface="Consolas"/>
                <a:cs typeface="Consolas"/>
                <a:sym typeface="Consolas"/>
              </a:rPr>
              <a:t>  GetNewFactIntent tell me trivia</a:t>
            </a:r>
            <a:endParaRPr>
              <a:solidFill>
                <a:schemeClr val="lt1"/>
              </a:solidFill>
              <a:latin typeface="Consolas"/>
              <a:ea typeface="Consolas"/>
              <a:cs typeface="Consolas"/>
              <a:sym typeface="Consolas"/>
            </a:endParaRPr>
          </a:p>
          <a:p>
            <a:pPr indent="0" lvl="0" marL="0">
              <a:spcBef>
                <a:spcPts val="0"/>
              </a:spcBef>
              <a:spcAft>
                <a:spcPts val="0"/>
              </a:spcAft>
              <a:buNone/>
            </a:pPr>
            <a:r>
              <a:rPr lang="en">
                <a:solidFill>
                  <a:srgbClr val="F1C232"/>
                </a:solidFill>
                <a:latin typeface="Consolas"/>
                <a:ea typeface="Consolas"/>
                <a:cs typeface="Consolas"/>
                <a:sym typeface="Consolas"/>
              </a:rPr>
              <a:t>08</a:t>
            </a:r>
            <a:r>
              <a:rPr lang="en">
                <a:solidFill>
                  <a:schemeClr val="lt1"/>
                </a:solidFill>
                <a:latin typeface="Consolas"/>
                <a:ea typeface="Consolas"/>
                <a:cs typeface="Consolas"/>
                <a:sym typeface="Consolas"/>
              </a:rPr>
              <a:t>  GetNewFactIntent tell me a Major League Hacking trivia</a:t>
            </a:r>
            <a:endParaRPr>
              <a:solidFill>
                <a:schemeClr val="lt1"/>
              </a:solidFill>
              <a:latin typeface="Consolas"/>
              <a:ea typeface="Consolas"/>
              <a:cs typeface="Consolas"/>
              <a:sym typeface="Consolas"/>
            </a:endParaRPr>
          </a:p>
          <a:p>
            <a:pPr indent="0" lvl="0" marL="0">
              <a:spcBef>
                <a:spcPts val="0"/>
              </a:spcBef>
              <a:spcAft>
                <a:spcPts val="0"/>
              </a:spcAft>
              <a:buNone/>
            </a:pPr>
            <a:r>
              <a:rPr lang="en">
                <a:solidFill>
                  <a:srgbClr val="F1C232"/>
                </a:solidFill>
                <a:latin typeface="Consolas"/>
                <a:ea typeface="Consolas"/>
                <a:cs typeface="Consolas"/>
                <a:sym typeface="Consolas"/>
              </a:rPr>
              <a:t>09</a:t>
            </a:r>
            <a:r>
              <a:rPr lang="en">
                <a:solidFill>
                  <a:schemeClr val="lt1"/>
                </a:solidFill>
                <a:latin typeface="Consolas"/>
                <a:ea typeface="Consolas"/>
                <a:cs typeface="Consolas"/>
                <a:sym typeface="Consolas"/>
              </a:rPr>
              <a:t>  GetNewFactIntent give me trivia</a:t>
            </a:r>
            <a:endParaRPr>
              <a:solidFill>
                <a:schemeClr val="lt1"/>
              </a:solidFill>
              <a:latin typeface="Consolas"/>
              <a:ea typeface="Consolas"/>
              <a:cs typeface="Consolas"/>
              <a:sym typeface="Consolas"/>
            </a:endParaRPr>
          </a:p>
          <a:p>
            <a:pPr indent="0" lvl="0" marL="0">
              <a:spcBef>
                <a:spcPts val="0"/>
              </a:spcBef>
              <a:spcAft>
                <a:spcPts val="0"/>
              </a:spcAft>
              <a:buNone/>
            </a:pPr>
            <a:r>
              <a:rPr lang="en">
                <a:solidFill>
                  <a:srgbClr val="F1C232"/>
                </a:solidFill>
                <a:latin typeface="Consolas"/>
                <a:ea typeface="Consolas"/>
                <a:cs typeface="Consolas"/>
                <a:sym typeface="Consolas"/>
              </a:rPr>
              <a:t>10</a:t>
            </a:r>
            <a:r>
              <a:rPr lang="en">
                <a:solidFill>
                  <a:schemeClr val="lt1"/>
                </a:solidFill>
                <a:latin typeface="Consolas"/>
                <a:ea typeface="Consolas"/>
                <a:cs typeface="Consolas"/>
                <a:sym typeface="Consolas"/>
              </a:rPr>
              <a:t>  GetNewFactIntent give me a Major League Hacking trivia</a:t>
            </a:r>
            <a:endParaRPr>
              <a:solidFill>
                <a:schemeClr val="lt1"/>
              </a:solidFill>
              <a:latin typeface="Consolas"/>
              <a:ea typeface="Consolas"/>
              <a:cs typeface="Consolas"/>
              <a:sym typeface="Consolas"/>
            </a:endParaRPr>
          </a:p>
          <a:p>
            <a:pPr indent="0" lvl="0" marL="0">
              <a:spcBef>
                <a:spcPts val="0"/>
              </a:spcBef>
              <a:spcAft>
                <a:spcPts val="0"/>
              </a:spcAft>
              <a:buNone/>
            </a:pPr>
            <a:r>
              <a:rPr lang="en">
                <a:solidFill>
                  <a:srgbClr val="F1C232"/>
                </a:solidFill>
                <a:latin typeface="Consolas"/>
                <a:ea typeface="Consolas"/>
                <a:cs typeface="Consolas"/>
                <a:sym typeface="Consolas"/>
              </a:rPr>
              <a:t>11</a:t>
            </a:r>
            <a:r>
              <a:rPr lang="en">
                <a:solidFill>
                  <a:schemeClr val="lt1"/>
                </a:solidFill>
                <a:latin typeface="Consolas"/>
                <a:ea typeface="Consolas"/>
                <a:cs typeface="Consolas"/>
                <a:sym typeface="Consolas"/>
              </a:rPr>
              <a:t>  GetNewFactIntent give me some information</a:t>
            </a:r>
            <a:endParaRPr>
              <a:solidFill>
                <a:schemeClr val="lt1"/>
              </a:solidFill>
              <a:latin typeface="Consolas"/>
              <a:ea typeface="Consolas"/>
              <a:cs typeface="Consolas"/>
              <a:sym typeface="Consolas"/>
            </a:endParaRPr>
          </a:p>
          <a:p>
            <a:pPr indent="0" lvl="0" marL="0">
              <a:spcBef>
                <a:spcPts val="0"/>
              </a:spcBef>
              <a:spcAft>
                <a:spcPts val="0"/>
              </a:spcAft>
              <a:buNone/>
            </a:pPr>
            <a:r>
              <a:rPr lang="en">
                <a:solidFill>
                  <a:srgbClr val="F1C232"/>
                </a:solidFill>
                <a:latin typeface="Consolas"/>
                <a:ea typeface="Consolas"/>
                <a:cs typeface="Consolas"/>
                <a:sym typeface="Consolas"/>
              </a:rPr>
              <a:t>12</a:t>
            </a:r>
            <a:r>
              <a:rPr lang="en">
                <a:solidFill>
                  <a:schemeClr val="lt1"/>
                </a:solidFill>
                <a:latin typeface="Consolas"/>
                <a:ea typeface="Consolas"/>
                <a:cs typeface="Consolas"/>
                <a:sym typeface="Consolas"/>
              </a:rPr>
              <a:t>  GetNewFactIntent give me some Major League Hacking information</a:t>
            </a:r>
            <a:endParaRPr>
              <a:solidFill>
                <a:schemeClr val="lt1"/>
              </a:solidFill>
              <a:latin typeface="Consolas"/>
              <a:ea typeface="Consolas"/>
              <a:cs typeface="Consolas"/>
              <a:sym typeface="Consolas"/>
            </a:endParaRPr>
          </a:p>
          <a:p>
            <a:pPr indent="0" lvl="0" marL="0">
              <a:spcBef>
                <a:spcPts val="0"/>
              </a:spcBef>
              <a:spcAft>
                <a:spcPts val="0"/>
              </a:spcAft>
              <a:buNone/>
            </a:pPr>
            <a:r>
              <a:rPr lang="en">
                <a:solidFill>
                  <a:srgbClr val="F1C232"/>
                </a:solidFill>
                <a:latin typeface="Consolas"/>
                <a:ea typeface="Consolas"/>
                <a:cs typeface="Consolas"/>
                <a:sym typeface="Consolas"/>
              </a:rPr>
              <a:t>13</a:t>
            </a:r>
            <a:r>
              <a:rPr lang="en">
                <a:solidFill>
                  <a:schemeClr val="lt1"/>
                </a:solidFill>
                <a:latin typeface="Consolas"/>
                <a:ea typeface="Consolas"/>
                <a:cs typeface="Consolas"/>
                <a:sym typeface="Consolas"/>
              </a:rPr>
              <a:t>  GetNewFactIntent tell me something</a:t>
            </a:r>
            <a:endParaRPr>
              <a:solidFill>
                <a:schemeClr val="lt1"/>
              </a:solidFill>
              <a:latin typeface="Consolas"/>
              <a:ea typeface="Consolas"/>
              <a:cs typeface="Consolas"/>
              <a:sym typeface="Consolas"/>
            </a:endParaRPr>
          </a:p>
          <a:p>
            <a:pPr indent="0" lvl="0" marL="0">
              <a:spcBef>
                <a:spcPts val="0"/>
              </a:spcBef>
              <a:spcAft>
                <a:spcPts val="0"/>
              </a:spcAft>
              <a:buNone/>
            </a:pPr>
            <a:r>
              <a:rPr lang="en">
                <a:solidFill>
                  <a:srgbClr val="F1C232"/>
                </a:solidFill>
                <a:latin typeface="Consolas"/>
                <a:ea typeface="Consolas"/>
                <a:cs typeface="Consolas"/>
                <a:sym typeface="Consolas"/>
              </a:rPr>
              <a:t>14</a:t>
            </a:r>
            <a:r>
              <a:rPr lang="en">
                <a:solidFill>
                  <a:schemeClr val="lt1"/>
                </a:solidFill>
                <a:latin typeface="Consolas"/>
                <a:ea typeface="Consolas"/>
                <a:cs typeface="Consolas"/>
                <a:sym typeface="Consolas"/>
              </a:rPr>
              <a:t>  GetNewFactIntent give me something</a:t>
            </a:r>
            <a:endParaRPr>
              <a:solidFill>
                <a:schemeClr val="lt1"/>
              </a:solidFill>
              <a:latin typeface="Consolas"/>
              <a:ea typeface="Consolas"/>
              <a:cs typeface="Consolas"/>
              <a:sym typeface="Consolas"/>
            </a:endParaRPr>
          </a:p>
          <a:p>
            <a:pPr indent="0" lvl="0" marL="0">
              <a:spcBef>
                <a:spcPts val="0"/>
              </a:spcBef>
              <a:spcAft>
                <a:spcPts val="0"/>
              </a:spcAft>
              <a:buNone/>
            </a:pPr>
            <a:r>
              <a:t/>
            </a:r>
            <a:endParaRPr>
              <a:solidFill>
                <a:schemeClr val="lt1"/>
              </a:solidFill>
              <a:latin typeface="Consolas"/>
              <a:ea typeface="Consolas"/>
              <a:cs typeface="Consolas"/>
              <a:sym typeface="Consolas"/>
            </a:endParaRPr>
          </a:p>
          <a:p>
            <a:pPr indent="0" lvl="0" marL="0" rtl="0">
              <a:spcBef>
                <a:spcPts val="0"/>
              </a:spcBef>
              <a:spcAft>
                <a:spcPts val="0"/>
              </a:spcAft>
              <a:buNone/>
            </a:pPr>
            <a:r>
              <a:t/>
            </a:r>
            <a:endParaRPr>
              <a:solidFill>
                <a:schemeClr val="lt1"/>
              </a:solidFill>
              <a:latin typeface="Consolas"/>
              <a:ea typeface="Consolas"/>
              <a:cs typeface="Consolas"/>
              <a:sym typeface="Consolas"/>
            </a:endParaRPr>
          </a:p>
          <a:p>
            <a:pPr indent="0" lvl="0" marL="0" rtl="0">
              <a:spcBef>
                <a:spcPts val="0"/>
              </a:spcBef>
              <a:spcAft>
                <a:spcPts val="0"/>
              </a:spcAft>
              <a:buNone/>
            </a:pPr>
            <a:r>
              <a:t/>
            </a:r>
            <a:endParaRPr>
              <a:solidFill>
                <a:srgbClr val="F1C232"/>
              </a:solidFill>
              <a:latin typeface="Consolas"/>
              <a:ea typeface="Consolas"/>
              <a:cs typeface="Consolas"/>
              <a:sym typeface="Consolas"/>
            </a:endParaRPr>
          </a:p>
        </p:txBody>
      </p:sp>
      <p:sp>
        <p:nvSpPr>
          <p:cNvPr id="567" name="Shape 567"/>
          <p:cNvSpPr txBox="1"/>
          <p:nvPr>
            <p:ph type="title"/>
          </p:nvPr>
        </p:nvSpPr>
        <p:spPr>
          <a:xfrm>
            <a:off x="220825" y="647750"/>
            <a:ext cx="8820900" cy="8244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 sz="3000"/>
              <a:t>Customize your Utterances</a:t>
            </a:r>
            <a:endParaRPr sz="3000"/>
          </a:p>
        </p:txBody>
      </p:sp>
      <p:sp>
        <p:nvSpPr>
          <p:cNvPr id="568" name="Shape 568"/>
          <p:cNvSpPr txBox="1"/>
          <p:nvPr/>
        </p:nvSpPr>
        <p:spPr>
          <a:xfrm>
            <a:off x="758550" y="1809850"/>
            <a:ext cx="7626900" cy="1061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2200">
                <a:solidFill>
                  <a:schemeClr val="dk1"/>
                </a:solidFill>
                <a:latin typeface="Open Sans"/>
                <a:ea typeface="Open Sans"/>
                <a:cs typeface="Open Sans"/>
                <a:sym typeface="Open Sans"/>
              </a:rPr>
              <a:t>Open up</a:t>
            </a:r>
            <a:r>
              <a:rPr lang="en" sz="2200">
                <a:solidFill>
                  <a:schemeClr val="dk1"/>
                </a:solidFill>
                <a:latin typeface="Open Sans"/>
                <a:ea typeface="Open Sans"/>
                <a:cs typeface="Open Sans"/>
                <a:sym typeface="Open Sans"/>
              </a:rPr>
              <a:t> </a:t>
            </a:r>
            <a:r>
              <a:rPr lang="en" sz="2200">
                <a:solidFill>
                  <a:srgbClr val="5EA5E5"/>
                </a:solidFill>
                <a:latin typeface="Consolas"/>
                <a:ea typeface="Consolas"/>
                <a:cs typeface="Consolas"/>
                <a:sym typeface="Consolas"/>
              </a:rPr>
              <a:t>SpeechAssets/SampleUtterances.txt</a:t>
            </a:r>
            <a:r>
              <a:rPr lang="en" sz="2200">
                <a:solidFill>
                  <a:schemeClr val="dk1"/>
                </a:solidFill>
                <a:latin typeface="Open Sans"/>
                <a:ea typeface="Open Sans"/>
                <a:cs typeface="Open Sans"/>
                <a:sym typeface="Open Sans"/>
              </a:rPr>
              <a:t> and replace “Major League Hacking” with your name:</a:t>
            </a:r>
            <a:endParaRPr sz="2200">
              <a:solidFill>
                <a:schemeClr val="dk1"/>
              </a:solidFill>
              <a:latin typeface="Open Sans"/>
              <a:ea typeface="Open Sans"/>
              <a:cs typeface="Open Sans"/>
              <a:sym typeface="Open Sans"/>
            </a:endParaRPr>
          </a:p>
        </p:txBody>
      </p:sp>
      <p:sp>
        <p:nvSpPr>
          <p:cNvPr id="569" name="Shape 569"/>
          <p:cNvSpPr txBox="1"/>
          <p:nvPr/>
        </p:nvSpPr>
        <p:spPr>
          <a:xfrm>
            <a:off x="3363600" y="1345450"/>
            <a:ext cx="2416800" cy="464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2400">
                <a:solidFill>
                  <a:srgbClr val="5EA5E5"/>
                </a:solidFill>
                <a:latin typeface="Open Sans"/>
                <a:ea typeface="Open Sans"/>
                <a:cs typeface="Open Sans"/>
                <a:sym typeface="Open Sans"/>
              </a:rPr>
              <a:t>Instructions</a:t>
            </a:r>
            <a:endParaRPr sz="2400">
              <a:solidFill>
                <a:schemeClr val="dk1"/>
              </a:solidFill>
              <a:latin typeface="Open Sans"/>
              <a:ea typeface="Open Sans"/>
              <a:cs typeface="Open Sans"/>
              <a:sym typeface="Open Sans"/>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3" name="Shape 573"/>
        <p:cNvGrpSpPr/>
        <p:nvPr/>
      </p:nvGrpSpPr>
      <p:grpSpPr>
        <a:xfrm>
          <a:off x="0" y="0"/>
          <a:ext cx="0" cy="0"/>
          <a:chOff x="0" y="0"/>
          <a:chExt cx="0" cy="0"/>
        </a:xfrm>
      </p:grpSpPr>
      <p:sp>
        <p:nvSpPr>
          <p:cNvPr id="574" name="Shape 574"/>
          <p:cNvSpPr txBox="1"/>
          <p:nvPr>
            <p:ph type="title"/>
          </p:nvPr>
        </p:nvSpPr>
        <p:spPr>
          <a:xfrm>
            <a:off x="220825" y="741050"/>
            <a:ext cx="8820900" cy="9522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 sz="3000"/>
              <a:t>Paste your Custom </a:t>
            </a:r>
            <a:r>
              <a:rPr lang="en" sz="3000"/>
              <a:t>Utterances</a:t>
            </a:r>
            <a:r>
              <a:rPr lang="en" sz="3000"/>
              <a:t> into the Sample Utterances Box</a:t>
            </a:r>
            <a:endParaRPr sz="3000"/>
          </a:p>
        </p:txBody>
      </p:sp>
      <p:sp>
        <p:nvSpPr>
          <p:cNvPr id="575" name="Shape 575"/>
          <p:cNvSpPr txBox="1"/>
          <p:nvPr/>
        </p:nvSpPr>
        <p:spPr>
          <a:xfrm>
            <a:off x="152400" y="2381650"/>
            <a:ext cx="8706600" cy="12384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2200">
                <a:solidFill>
                  <a:schemeClr val="dk1"/>
                </a:solidFill>
                <a:latin typeface="Open Sans"/>
                <a:ea typeface="Open Sans"/>
                <a:cs typeface="Open Sans"/>
                <a:sym typeface="Open Sans"/>
              </a:rPr>
              <a:t>Copy your customized </a:t>
            </a:r>
            <a:r>
              <a:rPr lang="en" sz="2200">
                <a:solidFill>
                  <a:srgbClr val="5EA5E5"/>
                </a:solidFill>
                <a:latin typeface="Consolas"/>
                <a:ea typeface="Consolas"/>
                <a:cs typeface="Consolas"/>
                <a:sym typeface="Consolas"/>
              </a:rPr>
              <a:t>SpeechAssets/SampleUtterances.txt</a:t>
            </a:r>
            <a:r>
              <a:rPr lang="en" sz="2200">
                <a:solidFill>
                  <a:schemeClr val="dk1"/>
                </a:solidFill>
                <a:latin typeface="Open Sans"/>
                <a:ea typeface="Open Sans"/>
                <a:cs typeface="Open Sans"/>
                <a:sym typeface="Open Sans"/>
              </a:rPr>
              <a:t> into the box on the Alexa Developer dashboard.</a:t>
            </a:r>
            <a:endParaRPr sz="2200">
              <a:solidFill>
                <a:schemeClr val="dk1"/>
              </a:solidFill>
              <a:latin typeface="Open Sans"/>
              <a:ea typeface="Open Sans"/>
              <a:cs typeface="Open Sans"/>
              <a:sym typeface="Open Sans"/>
            </a:endParaRPr>
          </a:p>
        </p:txBody>
      </p:sp>
      <p:pic>
        <p:nvPicPr>
          <p:cNvPr id="576" name="Shape 576"/>
          <p:cNvPicPr preferRelativeResize="0"/>
          <p:nvPr/>
        </p:nvPicPr>
        <p:blipFill>
          <a:blip r:embed="rId3">
            <a:alphaModFix/>
          </a:blip>
          <a:stretch>
            <a:fillRect/>
          </a:stretch>
        </p:blipFill>
        <p:spPr>
          <a:xfrm>
            <a:off x="152400" y="3697975"/>
            <a:ext cx="8839200" cy="3008840"/>
          </a:xfrm>
          <a:prstGeom prst="rect">
            <a:avLst/>
          </a:prstGeom>
          <a:noFill/>
          <a:ln cap="flat" cmpd="sng" w="19050">
            <a:solidFill>
              <a:schemeClr val="dk2"/>
            </a:solidFill>
            <a:prstDash val="solid"/>
            <a:round/>
            <a:headEnd len="sm" w="sm" type="none"/>
            <a:tailEnd len="sm" w="sm" type="none"/>
          </a:ln>
        </p:spPr>
      </p:pic>
      <p:sp>
        <p:nvSpPr>
          <p:cNvPr id="577" name="Shape 577"/>
          <p:cNvSpPr txBox="1"/>
          <p:nvPr/>
        </p:nvSpPr>
        <p:spPr>
          <a:xfrm>
            <a:off x="3363600" y="1839325"/>
            <a:ext cx="2416800" cy="464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2400">
                <a:solidFill>
                  <a:srgbClr val="5EA5E5"/>
                </a:solidFill>
                <a:latin typeface="Open Sans"/>
                <a:ea typeface="Open Sans"/>
                <a:cs typeface="Open Sans"/>
                <a:sym typeface="Open Sans"/>
              </a:rPr>
              <a:t>Instructions</a:t>
            </a:r>
            <a:endParaRPr sz="2400">
              <a:solidFill>
                <a:schemeClr val="dk1"/>
              </a:solidFill>
              <a:latin typeface="Open Sans"/>
              <a:ea typeface="Open Sans"/>
              <a:cs typeface="Open Sans"/>
              <a:sym typeface="Open Sans"/>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1" name="Shape 581"/>
        <p:cNvGrpSpPr/>
        <p:nvPr/>
      </p:nvGrpSpPr>
      <p:grpSpPr>
        <a:xfrm>
          <a:off x="0" y="0"/>
          <a:ext cx="0" cy="0"/>
          <a:chOff x="0" y="0"/>
          <a:chExt cx="0" cy="0"/>
        </a:xfrm>
      </p:grpSpPr>
      <p:sp>
        <p:nvSpPr>
          <p:cNvPr id="582" name="Shape 582"/>
          <p:cNvSpPr txBox="1"/>
          <p:nvPr>
            <p:ph type="title"/>
          </p:nvPr>
        </p:nvSpPr>
        <p:spPr>
          <a:xfrm>
            <a:off x="220825" y="741050"/>
            <a:ext cx="8820900" cy="8175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 sz="3000"/>
              <a:t>Save your Interaction Model and Continue.</a:t>
            </a:r>
            <a:endParaRPr sz="3000"/>
          </a:p>
        </p:txBody>
      </p:sp>
      <p:sp>
        <p:nvSpPr>
          <p:cNvPr id="583" name="Shape 583"/>
          <p:cNvSpPr txBox="1"/>
          <p:nvPr/>
        </p:nvSpPr>
        <p:spPr>
          <a:xfrm>
            <a:off x="152400" y="1883350"/>
            <a:ext cx="8706600" cy="10482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2200">
                <a:solidFill>
                  <a:schemeClr val="dk1"/>
                </a:solidFill>
                <a:latin typeface="Open Sans"/>
                <a:ea typeface="Open Sans"/>
                <a:cs typeface="Open Sans"/>
                <a:sym typeface="Open Sans"/>
              </a:rPr>
              <a:t>Once you’ve defined your intent schema &amp; sample utterances, </a:t>
            </a:r>
            <a:endParaRPr sz="2200">
              <a:solidFill>
                <a:schemeClr val="dk1"/>
              </a:solidFill>
              <a:latin typeface="Open Sans"/>
              <a:ea typeface="Open Sans"/>
              <a:cs typeface="Open Sans"/>
              <a:sym typeface="Open Sans"/>
            </a:endParaRPr>
          </a:p>
          <a:p>
            <a:pPr indent="0" lvl="0" marL="0" rtl="0" algn="ctr">
              <a:lnSpc>
                <a:spcPct val="115000"/>
              </a:lnSpc>
              <a:spcBef>
                <a:spcPts val="0"/>
              </a:spcBef>
              <a:spcAft>
                <a:spcPts val="0"/>
              </a:spcAft>
              <a:buNone/>
            </a:pPr>
            <a:r>
              <a:rPr lang="en" sz="2200">
                <a:solidFill>
                  <a:schemeClr val="dk1"/>
                </a:solidFill>
                <a:latin typeface="Open Sans"/>
                <a:ea typeface="Open Sans"/>
                <a:cs typeface="Open Sans"/>
                <a:sym typeface="Open Sans"/>
              </a:rPr>
              <a:t>hit “next” in the bottom corner to move on.</a:t>
            </a:r>
            <a:endParaRPr sz="2200">
              <a:solidFill>
                <a:schemeClr val="dk1"/>
              </a:solidFill>
              <a:latin typeface="Open Sans"/>
              <a:ea typeface="Open Sans"/>
              <a:cs typeface="Open Sans"/>
              <a:sym typeface="Open Sans"/>
            </a:endParaRPr>
          </a:p>
        </p:txBody>
      </p:sp>
      <p:pic>
        <p:nvPicPr>
          <p:cNvPr id="584" name="Shape 584"/>
          <p:cNvPicPr preferRelativeResize="0"/>
          <p:nvPr/>
        </p:nvPicPr>
        <p:blipFill>
          <a:blip r:embed="rId3">
            <a:alphaModFix/>
          </a:blip>
          <a:stretch>
            <a:fillRect/>
          </a:stretch>
        </p:blipFill>
        <p:spPr>
          <a:xfrm>
            <a:off x="2451350" y="2931650"/>
            <a:ext cx="4241304" cy="3621550"/>
          </a:xfrm>
          <a:prstGeom prst="rect">
            <a:avLst/>
          </a:prstGeom>
          <a:noFill/>
          <a:ln cap="flat" cmpd="sng" w="19050">
            <a:solidFill>
              <a:schemeClr val="dk2"/>
            </a:solidFill>
            <a:prstDash val="solid"/>
            <a:round/>
            <a:headEnd len="sm" w="sm" type="none"/>
            <a:tailEnd len="sm" w="sm" type="none"/>
          </a:ln>
        </p:spPr>
      </p:pic>
      <p:sp>
        <p:nvSpPr>
          <p:cNvPr id="585" name="Shape 585"/>
          <p:cNvSpPr txBox="1"/>
          <p:nvPr/>
        </p:nvSpPr>
        <p:spPr>
          <a:xfrm>
            <a:off x="3363600" y="1472000"/>
            <a:ext cx="2416800" cy="464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2400">
                <a:solidFill>
                  <a:srgbClr val="5EA5E5"/>
                </a:solidFill>
                <a:latin typeface="Open Sans"/>
                <a:ea typeface="Open Sans"/>
                <a:cs typeface="Open Sans"/>
                <a:sym typeface="Open Sans"/>
              </a:rPr>
              <a:t>Instructions</a:t>
            </a:r>
            <a:endParaRPr sz="2400">
              <a:solidFill>
                <a:schemeClr val="dk1"/>
              </a:solidFill>
              <a:latin typeface="Open Sans"/>
              <a:ea typeface="Open Sans"/>
              <a:cs typeface="Open Sans"/>
              <a:sym typeface="Open Sans"/>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9" name="Shape 589"/>
        <p:cNvGrpSpPr/>
        <p:nvPr/>
      </p:nvGrpSpPr>
      <p:grpSpPr>
        <a:xfrm>
          <a:off x="0" y="0"/>
          <a:ext cx="0" cy="0"/>
          <a:chOff x="0" y="0"/>
          <a:chExt cx="0" cy="0"/>
        </a:xfrm>
      </p:grpSpPr>
      <p:pic>
        <p:nvPicPr>
          <p:cNvPr id="590" name="Shape 590"/>
          <p:cNvPicPr preferRelativeResize="0"/>
          <p:nvPr/>
        </p:nvPicPr>
        <p:blipFill>
          <a:blip r:embed="rId3">
            <a:alphaModFix/>
          </a:blip>
          <a:stretch>
            <a:fillRect/>
          </a:stretch>
        </p:blipFill>
        <p:spPr>
          <a:xfrm>
            <a:off x="152400" y="3085550"/>
            <a:ext cx="8661053" cy="3620050"/>
          </a:xfrm>
          <a:prstGeom prst="rect">
            <a:avLst/>
          </a:prstGeom>
          <a:noFill/>
          <a:ln>
            <a:noFill/>
          </a:ln>
        </p:spPr>
      </p:pic>
      <p:sp>
        <p:nvSpPr>
          <p:cNvPr id="591" name="Shape 591"/>
          <p:cNvSpPr txBox="1"/>
          <p:nvPr>
            <p:ph type="title"/>
          </p:nvPr>
        </p:nvSpPr>
        <p:spPr>
          <a:xfrm>
            <a:off x="220825" y="579350"/>
            <a:ext cx="8820900" cy="8244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 sz="2800"/>
              <a:t>Go get your Lambda Function’s ARN</a:t>
            </a:r>
            <a:endParaRPr sz="2800"/>
          </a:p>
        </p:txBody>
      </p:sp>
      <p:sp>
        <p:nvSpPr>
          <p:cNvPr id="592" name="Shape 592"/>
          <p:cNvSpPr txBox="1"/>
          <p:nvPr/>
        </p:nvSpPr>
        <p:spPr>
          <a:xfrm>
            <a:off x="841500" y="2053200"/>
            <a:ext cx="7461000" cy="930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2200">
                <a:solidFill>
                  <a:schemeClr val="dk1"/>
                </a:solidFill>
                <a:latin typeface="Open Sans"/>
                <a:ea typeface="Open Sans"/>
                <a:cs typeface="Open Sans"/>
                <a:sym typeface="Open Sans"/>
              </a:rPr>
              <a:t>Remember the ARN we noted down earlier? </a:t>
            </a:r>
            <a:endParaRPr sz="2200">
              <a:solidFill>
                <a:schemeClr val="dk1"/>
              </a:solidFill>
              <a:latin typeface="Open Sans"/>
              <a:ea typeface="Open Sans"/>
              <a:cs typeface="Open Sans"/>
              <a:sym typeface="Open Sans"/>
            </a:endParaRPr>
          </a:p>
          <a:p>
            <a:pPr indent="0" lvl="0" marL="0" rtl="0" algn="ctr">
              <a:lnSpc>
                <a:spcPct val="115000"/>
              </a:lnSpc>
              <a:spcBef>
                <a:spcPts val="0"/>
              </a:spcBef>
              <a:spcAft>
                <a:spcPts val="0"/>
              </a:spcAft>
              <a:buNone/>
            </a:pPr>
            <a:r>
              <a:rPr lang="en" sz="2200">
                <a:solidFill>
                  <a:schemeClr val="dk1"/>
                </a:solidFill>
                <a:latin typeface="Open Sans"/>
                <a:ea typeface="Open Sans"/>
                <a:cs typeface="Open Sans"/>
                <a:sym typeface="Open Sans"/>
              </a:rPr>
              <a:t>Time to put it to use, go grab it now!</a:t>
            </a:r>
            <a:endParaRPr sz="2200">
              <a:solidFill>
                <a:schemeClr val="dk1"/>
              </a:solidFill>
              <a:latin typeface="Open Sans"/>
              <a:ea typeface="Open Sans"/>
              <a:cs typeface="Open Sans"/>
              <a:sym typeface="Open Sans"/>
            </a:endParaRPr>
          </a:p>
        </p:txBody>
      </p:sp>
      <p:sp>
        <p:nvSpPr>
          <p:cNvPr id="593" name="Shape 593"/>
          <p:cNvSpPr/>
          <p:nvPr/>
        </p:nvSpPr>
        <p:spPr>
          <a:xfrm>
            <a:off x="4491675" y="3144500"/>
            <a:ext cx="4321800" cy="4095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94" name="Shape 594"/>
          <p:cNvSpPr txBox="1"/>
          <p:nvPr/>
        </p:nvSpPr>
        <p:spPr>
          <a:xfrm>
            <a:off x="3363600" y="1496275"/>
            <a:ext cx="2416800" cy="464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2400">
                <a:solidFill>
                  <a:srgbClr val="5EA5E5"/>
                </a:solidFill>
                <a:latin typeface="Open Sans"/>
                <a:ea typeface="Open Sans"/>
                <a:cs typeface="Open Sans"/>
                <a:sym typeface="Open Sans"/>
              </a:rPr>
              <a:t>Instructions</a:t>
            </a:r>
            <a:endParaRPr sz="2400">
              <a:solidFill>
                <a:schemeClr val="dk1"/>
              </a:solidFill>
              <a:latin typeface="Open Sans"/>
              <a:ea typeface="Open Sans"/>
              <a:cs typeface="Open Sans"/>
              <a:sym typeface="Open Sans"/>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8" name="Shape 598"/>
        <p:cNvGrpSpPr/>
        <p:nvPr/>
      </p:nvGrpSpPr>
      <p:grpSpPr>
        <a:xfrm>
          <a:off x="0" y="0"/>
          <a:ext cx="0" cy="0"/>
          <a:chOff x="0" y="0"/>
          <a:chExt cx="0" cy="0"/>
        </a:xfrm>
      </p:grpSpPr>
      <p:sp>
        <p:nvSpPr>
          <p:cNvPr id="599" name="Shape 599"/>
          <p:cNvSpPr txBox="1"/>
          <p:nvPr>
            <p:ph type="title"/>
          </p:nvPr>
        </p:nvSpPr>
        <p:spPr>
          <a:xfrm>
            <a:off x="220825" y="579350"/>
            <a:ext cx="8820900" cy="6804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 sz="2800"/>
              <a:t>Connect Your Lambda Function to Your Skill.</a:t>
            </a:r>
            <a:endParaRPr sz="2800"/>
          </a:p>
        </p:txBody>
      </p:sp>
      <p:sp>
        <p:nvSpPr>
          <p:cNvPr id="600" name="Shape 600"/>
          <p:cNvSpPr txBox="1"/>
          <p:nvPr/>
        </p:nvSpPr>
        <p:spPr>
          <a:xfrm>
            <a:off x="841500" y="1608225"/>
            <a:ext cx="7461000" cy="930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2200">
                <a:solidFill>
                  <a:schemeClr val="dk1"/>
                </a:solidFill>
                <a:latin typeface="Open Sans"/>
                <a:ea typeface="Open Sans"/>
                <a:cs typeface="Open Sans"/>
                <a:sym typeface="Open Sans"/>
              </a:rPr>
              <a:t>Select AWS Lambda ARN and the Region closest to you.  Paste the ARN from your function in the text box.</a:t>
            </a:r>
            <a:endParaRPr sz="2200">
              <a:solidFill>
                <a:schemeClr val="dk1"/>
              </a:solidFill>
              <a:latin typeface="Open Sans"/>
              <a:ea typeface="Open Sans"/>
              <a:cs typeface="Open Sans"/>
              <a:sym typeface="Open Sans"/>
            </a:endParaRPr>
          </a:p>
        </p:txBody>
      </p:sp>
      <p:pic>
        <p:nvPicPr>
          <p:cNvPr id="601" name="Shape 601"/>
          <p:cNvPicPr preferRelativeResize="0"/>
          <p:nvPr/>
        </p:nvPicPr>
        <p:blipFill>
          <a:blip r:embed="rId3">
            <a:alphaModFix/>
          </a:blip>
          <a:stretch>
            <a:fillRect/>
          </a:stretch>
        </p:blipFill>
        <p:spPr>
          <a:xfrm>
            <a:off x="1408538" y="2639150"/>
            <a:ext cx="6445465" cy="4218850"/>
          </a:xfrm>
          <a:prstGeom prst="rect">
            <a:avLst/>
          </a:prstGeom>
          <a:noFill/>
          <a:ln>
            <a:noFill/>
          </a:ln>
        </p:spPr>
      </p:pic>
      <p:sp>
        <p:nvSpPr>
          <p:cNvPr id="602" name="Shape 602"/>
          <p:cNvSpPr/>
          <p:nvPr/>
        </p:nvSpPr>
        <p:spPr>
          <a:xfrm>
            <a:off x="3338400" y="3438650"/>
            <a:ext cx="3102900" cy="516000"/>
          </a:xfrm>
          <a:prstGeom prst="ellipse">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03" name="Shape 603"/>
          <p:cNvSpPr/>
          <p:nvPr/>
        </p:nvSpPr>
        <p:spPr>
          <a:xfrm>
            <a:off x="3532200" y="4953200"/>
            <a:ext cx="4321800" cy="4095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04" name="Shape 604"/>
          <p:cNvSpPr txBox="1"/>
          <p:nvPr/>
        </p:nvSpPr>
        <p:spPr>
          <a:xfrm>
            <a:off x="3363600" y="1143825"/>
            <a:ext cx="2416800" cy="464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2400">
                <a:solidFill>
                  <a:srgbClr val="5EA5E5"/>
                </a:solidFill>
                <a:latin typeface="Open Sans"/>
                <a:ea typeface="Open Sans"/>
                <a:cs typeface="Open Sans"/>
                <a:sym typeface="Open Sans"/>
              </a:rPr>
              <a:t>Instructions</a:t>
            </a:r>
            <a:endParaRPr sz="2400">
              <a:solidFill>
                <a:schemeClr val="dk1"/>
              </a:solidFill>
              <a:latin typeface="Open Sans"/>
              <a:ea typeface="Open Sans"/>
              <a:cs typeface="Open Sans"/>
              <a:sym typeface="Open Sans"/>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8" name="Shape 608"/>
        <p:cNvGrpSpPr/>
        <p:nvPr/>
      </p:nvGrpSpPr>
      <p:grpSpPr>
        <a:xfrm>
          <a:off x="0" y="0"/>
          <a:ext cx="0" cy="0"/>
          <a:chOff x="0" y="0"/>
          <a:chExt cx="0" cy="0"/>
        </a:xfrm>
      </p:grpSpPr>
      <p:sp>
        <p:nvSpPr>
          <p:cNvPr id="609" name="Shape 609"/>
          <p:cNvSpPr txBox="1"/>
          <p:nvPr>
            <p:ph type="title"/>
          </p:nvPr>
        </p:nvSpPr>
        <p:spPr>
          <a:xfrm>
            <a:off x="243000" y="601675"/>
            <a:ext cx="8820900" cy="8244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 sz="3000"/>
              <a:t>Test your Skill</a:t>
            </a:r>
            <a:endParaRPr sz="3000"/>
          </a:p>
        </p:txBody>
      </p:sp>
      <p:sp>
        <p:nvSpPr>
          <p:cNvPr id="610" name="Shape 610"/>
          <p:cNvSpPr txBox="1"/>
          <p:nvPr/>
        </p:nvSpPr>
        <p:spPr>
          <a:xfrm>
            <a:off x="161550" y="1783175"/>
            <a:ext cx="8820900" cy="11067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2400">
                <a:solidFill>
                  <a:schemeClr val="dk1"/>
                </a:solidFill>
                <a:latin typeface="Open Sans"/>
                <a:ea typeface="Open Sans"/>
                <a:cs typeface="Open Sans"/>
                <a:sym typeface="Open Sans"/>
              </a:rPr>
              <a:t>Type one of your sample utterances into the service </a:t>
            </a:r>
            <a:endParaRPr sz="2400">
              <a:solidFill>
                <a:schemeClr val="dk1"/>
              </a:solidFill>
              <a:latin typeface="Open Sans"/>
              <a:ea typeface="Open Sans"/>
              <a:cs typeface="Open Sans"/>
              <a:sym typeface="Open Sans"/>
            </a:endParaRPr>
          </a:p>
          <a:p>
            <a:pPr indent="0" lvl="0" marL="0" rtl="0" algn="ctr">
              <a:lnSpc>
                <a:spcPct val="115000"/>
              </a:lnSpc>
              <a:spcBef>
                <a:spcPts val="0"/>
              </a:spcBef>
              <a:spcAft>
                <a:spcPts val="0"/>
              </a:spcAft>
              <a:buNone/>
            </a:pPr>
            <a:r>
              <a:rPr lang="en" sz="2400">
                <a:solidFill>
                  <a:schemeClr val="dk1"/>
                </a:solidFill>
                <a:latin typeface="Open Sans"/>
                <a:ea typeface="Open Sans"/>
                <a:cs typeface="Open Sans"/>
                <a:sym typeface="Open Sans"/>
              </a:rPr>
              <a:t>simulator to see how Alexa would respond. </a:t>
            </a:r>
            <a:endParaRPr sz="2400">
              <a:solidFill>
                <a:schemeClr val="dk1"/>
              </a:solidFill>
              <a:latin typeface="Open Sans"/>
              <a:ea typeface="Open Sans"/>
              <a:cs typeface="Open Sans"/>
              <a:sym typeface="Open Sans"/>
            </a:endParaRPr>
          </a:p>
        </p:txBody>
      </p:sp>
      <p:pic>
        <p:nvPicPr>
          <p:cNvPr id="611" name="Shape 611"/>
          <p:cNvPicPr preferRelativeResize="0"/>
          <p:nvPr/>
        </p:nvPicPr>
        <p:blipFill>
          <a:blip r:embed="rId3">
            <a:alphaModFix/>
          </a:blip>
          <a:stretch>
            <a:fillRect/>
          </a:stretch>
        </p:blipFill>
        <p:spPr>
          <a:xfrm>
            <a:off x="814238" y="3112198"/>
            <a:ext cx="4779164" cy="3584373"/>
          </a:xfrm>
          <a:prstGeom prst="rect">
            <a:avLst/>
          </a:prstGeom>
          <a:noFill/>
          <a:ln cap="flat" cmpd="sng" w="19050">
            <a:solidFill>
              <a:schemeClr val="dk2"/>
            </a:solidFill>
            <a:prstDash val="solid"/>
            <a:round/>
            <a:headEnd len="sm" w="sm" type="none"/>
            <a:tailEnd len="sm" w="sm" type="none"/>
          </a:ln>
        </p:spPr>
      </p:pic>
      <p:sp>
        <p:nvSpPr>
          <p:cNvPr id="612" name="Shape 612"/>
          <p:cNvSpPr/>
          <p:nvPr/>
        </p:nvSpPr>
        <p:spPr>
          <a:xfrm>
            <a:off x="623902" y="3843071"/>
            <a:ext cx="1614600" cy="542400"/>
          </a:xfrm>
          <a:prstGeom prst="ellipse">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613" name="Shape 613"/>
          <p:cNvCxnSpPr/>
          <p:nvPr/>
        </p:nvCxnSpPr>
        <p:spPr>
          <a:xfrm flipH="1">
            <a:off x="2000850" y="2821325"/>
            <a:ext cx="1334100" cy="889200"/>
          </a:xfrm>
          <a:prstGeom prst="straightConnector1">
            <a:avLst/>
          </a:prstGeom>
          <a:noFill/>
          <a:ln cap="flat" cmpd="sng" w="38100">
            <a:solidFill>
              <a:srgbClr val="FF0000"/>
            </a:solidFill>
            <a:prstDash val="solid"/>
            <a:round/>
            <a:headEnd len="med" w="med" type="none"/>
            <a:tailEnd len="med" w="med" type="triangle"/>
          </a:ln>
        </p:spPr>
      </p:cxnSp>
      <p:sp>
        <p:nvSpPr>
          <p:cNvPr id="614" name="Shape 614"/>
          <p:cNvSpPr/>
          <p:nvPr/>
        </p:nvSpPr>
        <p:spPr>
          <a:xfrm>
            <a:off x="4718376" y="6039200"/>
            <a:ext cx="933900" cy="542400"/>
          </a:xfrm>
          <a:prstGeom prst="ellipse">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615" name="Shape 615"/>
          <p:cNvCxnSpPr/>
          <p:nvPr/>
        </p:nvCxnSpPr>
        <p:spPr>
          <a:xfrm flipH="1">
            <a:off x="5652125" y="5395225"/>
            <a:ext cx="975000" cy="750900"/>
          </a:xfrm>
          <a:prstGeom prst="straightConnector1">
            <a:avLst/>
          </a:prstGeom>
          <a:noFill/>
          <a:ln cap="flat" cmpd="sng" w="38100">
            <a:solidFill>
              <a:srgbClr val="FF0000"/>
            </a:solidFill>
            <a:prstDash val="solid"/>
            <a:round/>
            <a:headEnd len="med" w="med" type="none"/>
            <a:tailEnd len="med" w="med" type="triangle"/>
          </a:ln>
        </p:spPr>
      </p:cxnSp>
      <p:sp>
        <p:nvSpPr>
          <p:cNvPr id="616" name="Shape 616"/>
          <p:cNvSpPr txBox="1"/>
          <p:nvPr/>
        </p:nvSpPr>
        <p:spPr>
          <a:xfrm>
            <a:off x="5891725" y="4385475"/>
            <a:ext cx="2916000" cy="11067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i="1" lang="en" sz="1800">
                <a:solidFill>
                  <a:schemeClr val="dk1"/>
                </a:solidFill>
                <a:latin typeface="Open Sans"/>
                <a:ea typeface="Open Sans"/>
                <a:cs typeface="Open Sans"/>
                <a:sym typeface="Open Sans"/>
              </a:rPr>
              <a:t>Hear what Alexa would say by clicking “Listen”.</a:t>
            </a:r>
            <a:endParaRPr i="1" sz="1800">
              <a:solidFill>
                <a:schemeClr val="dk1"/>
              </a:solidFill>
              <a:latin typeface="Open Sans"/>
              <a:ea typeface="Open Sans"/>
              <a:cs typeface="Open Sans"/>
              <a:sym typeface="Open Sans"/>
            </a:endParaRPr>
          </a:p>
        </p:txBody>
      </p:sp>
      <p:sp>
        <p:nvSpPr>
          <p:cNvPr id="617" name="Shape 617"/>
          <p:cNvSpPr txBox="1"/>
          <p:nvPr/>
        </p:nvSpPr>
        <p:spPr>
          <a:xfrm>
            <a:off x="3363600" y="1426075"/>
            <a:ext cx="2416800" cy="464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2400">
                <a:solidFill>
                  <a:srgbClr val="5EA5E5"/>
                </a:solidFill>
                <a:latin typeface="Open Sans"/>
                <a:ea typeface="Open Sans"/>
                <a:cs typeface="Open Sans"/>
                <a:sym typeface="Open Sans"/>
              </a:rPr>
              <a:t>Instructions</a:t>
            </a:r>
            <a:endParaRPr sz="2400">
              <a:solidFill>
                <a:schemeClr val="dk1"/>
              </a:solidFill>
              <a:latin typeface="Open Sans"/>
              <a:ea typeface="Open Sans"/>
              <a:cs typeface="Open Sans"/>
              <a:sym typeface="Open Sans"/>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1" name="Shape 621"/>
        <p:cNvGrpSpPr/>
        <p:nvPr/>
      </p:nvGrpSpPr>
      <p:grpSpPr>
        <a:xfrm>
          <a:off x="0" y="0"/>
          <a:ext cx="0" cy="0"/>
          <a:chOff x="0" y="0"/>
          <a:chExt cx="0" cy="0"/>
        </a:xfrm>
      </p:grpSpPr>
      <p:sp>
        <p:nvSpPr>
          <p:cNvPr id="622" name="Shape 622"/>
          <p:cNvSpPr txBox="1"/>
          <p:nvPr>
            <p:ph type="title"/>
          </p:nvPr>
        </p:nvSpPr>
        <p:spPr>
          <a:xfrm>
            <a:off x="900875" y="647750"/>
            <a:ext cx="7340100" cy="11451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
              <a:t>Try out Your Skill!</a:t>
            </a:r>
            <a:endParaRPr/>
          </a:p>
        </p:txBody>
      </p:sp>
      <p:sp>
        <p:nvSpPr>
          <p:cNvPr id="623" name="Shape 623"/>
          <p:cNvSpPr txBox="1"/>
          <p:nvPr/>
        </p:nvSpPr>
        <p:spPr>
          <a:xfrm>
            <a:off x="188675" y="1901175"/>
            <a:ext cx="4657200" cy="1031700"/>
          </a:xfrm>
          <a:prstGeom prst="rect">
            <a:avLst/>
          </a:prstGeom>
          <a:noFill/>
          <a:ln>
            <a:noFill/>
          </a:ln>
        </p:spPr>
        <p:txBody>
          <a:bodyPr anchorCtr="0" anchor="t" bIns="91425" lIns="91425" spcFirstLastPara="1" rIns="91425" wrap="square" tIns="91425">
            <a:noAutofit/>
          </a:bodyPr>
          <a:lstStyle/>
          <a:p>
            <a:pPr indent="0" lvl="0" marL="0" rtl="0">
              <a:lnSpc>
                <a:spcPct val="115000"/>
              </a:lnSpc>
              <a:spcBef>
                <a:spcPts val="0"/>
              </a:spcBef>
              <a:spcAft>
                <a:spcPts val="0"/>
              </a:spcAft>
              <a:buClr>
                <a:schemeClr val="dk1"/>
              </a:buClr>
              <a:buSzPts val="1100"/>
              <a:buFont typeface="Arial"/>
              <a:buNone/>
            </a:pPr>
            <a:r>
              <a:rPr lang="en" sz="2400">
                <a:solidFill>
                  <a:schemeClr val="dk1"/>
                </a:solidFill>
                <a:latin typeface="Open Sans"/>
                <a:ea typeface="Open Sans"/>
                <a:cs typeface="Open Sans"/>
                <a:sym typeface="Open Sans"/>
              </a:rPr>
              <a:t>Head to </a:t>
            </a:r>
            <a:r>
              <a:rPr b="1" lang="en" sz="2400">
                <a:solidFill>
                  <a:srgbClr val="5EA5E5"/>
                </a:solidFill>
                <a:latin typeface="Open Sans"/>
                <a:ea typeface="Open Sans"/>
                <a:cs typeface="Open Sans"/>
                <a:sym typeface="Open Sans"/>
              </a:rPr>
              <a:t>EchoSim.io </a:t>
            </a:r>
            <a:r>
              <a:rPr lang="en" sz="2400">
                <a:solidFill>
                  <a:schemeClr val="dk1"/>
                </a:solidFill>
                <a:latin typeface="Open Sans"/>
                <a:ea typeface="Open Sans"/>
                <a:cs typeface="Open Sans"/>
                <a:sym typeface="Open Sans"/>
              </a:rPr>
              <a:t>to try out your fact. </a:t>
            </a:r>
            <a:endParaRPr sz="2400">
              <a:solidFill>
                <a:schemeClr val="dk1"/>
              </a:solidFill>
              <a:latin typeface="Open Sans"/>
              <a:ea typeface="Open Sans"/>
              <a:cs typeface="Open Sans"/>
              <a:sym typeface="Open Sans"/>
            </a:endParaRPr>
          </a:p>
        </p:txBody>
      </p:sp>
      <p:pic>
        <p:nvPicPr>
          <p:cNvPr id="624" name="Shape 624"/>
          <p:cNvPicPr preferRelativeResize="0"/>
          <p:nvPr/>
        </p:nvPicPr>
        <p:blipFill>
          <a:blip r:embed="rId3">
            <a:alphaModFix/>
          </a:blip>
          <a:stretch>
            <a:fillRect/>
          </a:stretch>
        </p:blipFill>
        <p:spPr>
          <a:xfrm>
            <a:off x="4671662" y="1839851"/>
            <a:ext cx="4472326" cy="3558427"/>
          </a:xfrm>
          <a:prstGeom prst="rect">
            <a:avLst/>
          </a:prstGeom>
          <a:noFill/>
          <a:ln>
            <a:noFill/>
          </a:ln>
        </p:spPr>
      </p:pic>
      <p:pic>
        <p:nvPicPr>
          <p:cNvPr id="625" name="Shape 625"/>
          <p:cNvPicPr preferRelativeResize="0"/>
          <p:nvPr/>
        </p:nvPicPr>
        <p:blipFill>
          <a:blip r:embed="rId4">
            <a:alphaModFix/>
          </a:blip>
          <a:stretch>
            <a:fillRect/>
          </a:stretch>
        </p:blipFill>
        <p:spPr>
          <a:xfrm>
            <a:off x="7096297" y="5445299"/>
            <a:ext cx="1564496" cy="786476"/>
          </a:xfrm>
          <a:prstGeom prst="rect">
            <a:avLst/>
          </a:prstGeom>
          <a:noFill/>
          <a:ln>
            <a:noFill/>
          </a:ln>
        </p:spPr>
      </p:pic>
      <p:pic>
        <p:nvPicPr>
          <p:cNvPr id="626" name="Shape 626"/>
          <p:cNvPicPr preferRelativeResize="0"/>
          <p:nvPr/>
        </p:nvPicPr>
        <p:blipFill>
          <a:blip r:embed="rId5">
            <a:alphaModFix/>
          </a:blip>
          <a:stretch>
            <a:fillRect/>
          </a:stretch>
        </p:blipFill>
        <p:spPr>
          <a:xfrm>
            <a:off x="8240975" y="3098038"/>
            <a:ext cx="1352550" cy="3209925"/>
          </a:xfrm>
          <a:prstGeom prst="rect">
            <a:avLst/>
          </a:prstGeom>
          <a:noFill/>
          <a:ln>
            <a:noFill/>
          </a:ln>
        </p:spPr>
      </p:pic>
      <p:sp>
        <p:nvSpPr>
          <p:cNvPr id="627" name="Shape 627"/>
          <p:cNvSpPr txBox="1"/>
          <p:nvPr/>
        </p:nvSpPr>
        <p:spPr>
          <a:xfrm>
            <a:off x="188675" y="3280225"/>
            <a:ext cx="4583700" cy="13374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i="1" lang="en" sz="2400">
                <a:solidFill>
                  <a:schemeClr val="dk1"/>
                </a:solidFill>
                <a:latin typeface="Open Sans"/>
                <a:ea typeface="Open Sans"/>
                <a:cs typeface="Open Sans"/>
                <a:sym typeface="Open Sans"/>
              </a:rPr>
              <a:t>“Alexa, open [Your Invocation Name].”</a:t>
            </a:r>
            <a:br>
              <a:rPr i="1" lang="en" sz="2400">
                <a:solidFill>
                  <a:schemeClr val="dk1"/>
                </a:solidFill>
                <a:latin typeface="Open Sans"/>
                <a:ea typeface="Open Sans"/>
                <a:cs typeface="Open Sans"/>
                <a:sym typeface="Open Sans"/>
              </a:rPr>
            </a:br>
            <a:endParaRPr/>
          </a:p>
        </p:txBody>
      </p:sp>
      <p:sp>
        <p:nvSpPr>
          <p:cNvPr id="628" name="Shape 628"/>
          <p:cNvSpPr txBox="1"/>
          <p:nvPr/>
        </p:nvSpPr>
        <p:spPr>
          <a:xfrm>
            <a:off x="188675" y="5348725"/>
            <a:ext cx="6523800" cy="986100"/>
          </a:xfrm>
          <a:prstGeom prst="rect">
            <a:avLst/>
          </a:prstGeom>
          <a:noFill/>
          <a:ln>
            <a:noFill/>
          </a:ln>
        </p:spPr>
        <p:txBody>
          <a:bodyPr anchorCtr="0" anchor="t" bIns="91425" lIns="91425" spcFirstLastPara="1" rIns="91425" wrap="square" tIns="91425">
            <a:noAutofit/>
          </a:bodyPr>
          <a:lstStyle/>
          <a:p>
            <a:pPr indent="0" lvl="0" marL="0" rtl="0">
              <a:lnSpc>
                <a:spcPct val="115000"/>
              </a:lnSpc>
              <a:spcBef>
                <a:spcPts val="0"/>
              </a:spcBef>
              <a:spcAft>
                <a:spcPts val="0"/>
              </a:spcAft>
              <a:buNone/>
            </a:pPr>
            <a:r>
              <a:rPr lang="en" sz="2400">
                <a:solidFill>
                  <a:schemeClr val="dk1"/>
                </a:solidFill>
                <a:latin typeface="Open Sans"/>
                <a:ea typeface="Open Sans"/>
                <a:cs typeface="Open Sans"/>
                <a:sym typeface="Open Sans"/>
              </a:rPr>
              <a:t>If you want to try your skill on an Alexa Device, pair it with your account first!</a:t>
            </a:r>
            <a:endParaRPr b="1" sz="2400">
              <a:solidFill>
                <a:srgbClr val="5EA5E5"/>
              </a:solidFill>
              <a:latin typeface="Open Sans"/>
              <a:ea typeface="Open Sans"/>
              <a:cs typeface="Open Sans"/>
              <a:sym typeface="Open Sans"/>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2" name="Shape 632"/>
        <p:cNvGrpSpPr/>
        <p:nvPr/>
      </p:nvGrpSpPr>
      <p:grpSpPr>
        <a:xfrm>
          <a:off x="0" y="0"/>
          <a:ext cx="0" cy="0"/>
          <a:chOff x="0" y="0"/>
          <a:chExt cx="0" cy="0"/>
        </a:xfrm>
      </p:grpSpPr>
      <p:sp>
        <p:nvSpPr>
          <p:cNvPr id="633" name="Shape 633"/>
          <p:cNvSpPr txBox="1"/>
          <p:nvPr>
            <p:ph type="title"/>
          </p:nvPr>
        </p:nvSpPr>
        <p:spPr>
          <a:xfrm>
            <a:off x="391800" y="550625"/>
            <a:ext cx="8360400" cy="11451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
              <a:t>Troubleshooting Your Skill</a:t>
            </a:r>
            <a:endParaRPr/>
          </a:p>
        </p:txBody>
      </p:sp>
      <p:sp>
        <p:nvSpPr>
          <p:cNvPr id="634" name="Shape 634"/>
          <p:cNvSpPr txBox="1"/>
          <p:nvPr>
            <p:ph idx="1" type="body"/>
          </p:nvPr>
        </p:nvSpPr>
        <p:spPr>
          <a:xfrm>
            <a:off x="496650" y="1695725"/>
            <a:ext cx="8150700" cy="3996900"/>
          </a:xfrm>
          <a:prstGeom prst="rect">
            <a:avLst/>
          </a:prstGeom>
        </p:spPr>
        <p:txBody>
          <a:bodyPr anchorCtr="0" anchor="t" bIns="91425" lIns="91425" spcFirstLastPara="1" rIns="91425" wrap="square" tIns="91425">
            <a:noAutofit/>
          </a:bodyPr>
          <a:lstStyle/>
          <a:p>
            <a:pPr indent="0" lvl="0" marL="0" rtl="0">
              <a:lnSpc>
                <a:spcPct val="150000"/>
              </a:lnSpc>
              <a:spcBef>
                <a:spcPts val="0"/>
              </a:spcBef>
              <a:spcAft>
                <a:spcPts val="0"/>
              </a:spcAft>
              <a:buNone/>
            </a:pPr>
            <a:r>
              <a:rPr lang="en" sz="2000"/>
              <a:t>If you aren't getting a valid response, check the following:</a:t>
            </a:r>
            <a:endParaRPr sz="2000"/>
          </a:p>
          <a:p>
            <a:pPr indent="0" lvl="0" marL="0" rtl="0">
              <a:lnSpc>
                <a:spcPct val="150000"/>
              </a:lnSpc>
              <a:spcBef>
                <a:spcPts val="0"/>
              </a:spcBef>
              <a:spcAft>
                <a:spcPts val="0"/>
              </a:spcAft>
              <a:buNone/>
            </a:pPr>
            <a:r>
              <a:t/>
            </a:r>
            <a:endParaRPr sz="2000"/>
          </a:p>
          <a:p>
            <a:pPr indent="-355600" lvl="0" marL="914400" rtl="0">
              <a:lnSpc>
                <a:spcPct val="150000"/>
              </a:lnSpc>
              <a:spcBef>
                <a:spcPts val="0"/>
              </a:spcBef>
              <a:spcAft>
                <a:spcPts val="0"/>
              </a:spcAft>
              <a:buSzPts val="2000"/>
              <a:buAutoNum type="arabicPeriod"/>
            </a:pPr>
            <a:r>
              <a:rPr lang="en" sz="2000"/>
              <a:t>Do you have the right ARN copied from your Developer Portal/Skill into your your Lambda function?</a:t>
            </a:r>
            <a:endParaRPr sz="2000"/>
          </a:p>
          <a:p>
            <a:pPr indent="-355600" lvl="0" marL="914400" rtl="0">
              <a:lnSpc>
                <a:spcPct val="150000"/>
              </a:lnSpc>
              <a:spcBef>
                <a:spcPts val="0"/>
              </a:spcBef>
              <a:spcAft>
                <a:spcPts val="0"/>
              </a:spcAft>
              <a:buSzPts val="2000"/>
              <a:buAutoNum type="arabicPeriod"/>
            </a:pPr>
            <a:r>
              <a:rPr lang="en" sz="2000"/>
              <a:t>Are you calling the right invocation name?</a:t>
            </a:r>
            <a:endParaRPr sz="2000"/>
          </a:p>
          <a:p>
            <a:pPr indent="-355600" lvl="0" marL="914400" rtl="0">
              <a:lnSpc>
                <a:spcPct val="150000"/>
              </a:lnSpc>
              <a:spcBef>
                <a:spcPts val="0"/>
              </a:spcBef>
              <a:spcAft>
                <a:spcPts val="0"/>
              </a:spcAft>
              <a:buSzPts val="2000"/>
              <a:buAutoNum type="arabicPeriod"/>
            </a:pPr>
            <a:r>
              <a:rPr lang="en" sz="2000"/>
              <a:t>Are you saying launch, start or open?</a:t>
            </a:r>
            <a:endParaRPr sz="2000"/>
          </a:p>
          <a:p>
            <a:pPr indent="-355600" lvl="0" marL="914400" rtl="0">
              <a:lnSpc>
                <a:spcPct val="150000"/>
              </a:lnSpc>
              <a:spcBef>
                <a:spcPts val="0"/>
              </a:spcBef>
              <a:spcAft>
                <a:spcPts val="0"/>
              </a:spcAft>
              <a:buSzPts val="2000"/>
              <a:buAutoNum type="arabicPeriod"/>
            </a:pPr>
            <a:r>
              <a:rPr lang="en" sz="2000"/>
              <a:t>Are you sure you have no other skills in your accounts with the same invocation name?</a:t>
            </a:r>
            <a:endParaRPr sz="2000"/>
          </a:p>
          <a:p>
            <a:pPr indent="0" lvl="0" marL="0" rtl="0">
              <a:lnSpc>
                <a:spcPct val="150000"/>
              </a:lnSpc>
              <a:spcBef>
                <a:spcPts val="0"/>
              </a:spcBef>
              <a:spcAft>
                <a:spcPts val="0"/>
              </a:spcAft>
              <a:buNone/>
            </a:pPr>
            <a:r>
              <a:t/>
            </a:r>
            <a:endParaRPr sz="2000"/>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8" name="Shape 638"/>
        <p:cNvGrpSpPr/>
        <p:nvPr/>
      </p:nvGrpSpPr>
      <p:grpSpPr>
        <a:xfrm>
          <a:off x="0" y="0"/>
          <a:ext cx="0" cy="0"/>
          <a:chOff x="0" y="0"/>
          <a:chExt cx="0" cy="0"/>
        </a:xfrm>
      </p:grpSpPr>
      <p:pic>
        <p:nvPicPr>
          <p:cNvPr id="639" name="Shape 639"/>
          <p:cNvPicPr preferRelativeResize="0"/>
          <p:nvPr/>
        </p:nvPicPr>
        <p:blipFill>
          <a:blip r:embed="rId3">
            <a:alphaModFix/>
          </a:blip>
          <a:stretch>
            <a:fillRect/>
          </a:stretch>
        </p:blipFill>
        <p:spPr>
          <a:xfrm>
            <a:off x="1470725" y="4426225"/>
            <a:ext cx="390525" cy="2286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 name="Shape 102"/>
        <p:cNvGrpSpPr/>
        <p:nvPr/>
      </p:nvGrpSpPr>
      <p:grpSpPr>
        <a:xfrm>
          <a:off x="0" y="0"/>
          <a:ext cx="0" cy="0"/>
          <a:chOff x="0" y="0"/>
          <a:chExt cx="0" cy="0"/>
        </a:xfrm>
      </p:grpSpPr>
      <p:sp>
        <p:nvSpPr>
          <p:cNvPr id="103" name="Shape 103"/>
          <p:cNvSpPr txBox="1"/>
          <p:nvPr>
            <p:ph type="title"/>
          </p:nvPr>
        </p:nvSpPr>
        <p:spPr>
          <a:xfrm>
            <a:off x="161550" y="861525"/>
            <a:ext cx="8820900" cy="1028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rgbClr val="353535"/>
                </a:solidFill>
                <a:latin typeface="Open Sans"/>
                <a:ea typeface="Open Sans"/>
                <a:cs typeface="Open Sans"/>
                <a:sym typeface="Open Sans"/>
              </a:rPr>
              <a:t>What will you </a:t>
            </a:r>
            <a:r>
              <a:rPr b="1" lang="en" sz="3000">
                <a:solidFill>
                  <a:srgbClr val="5EA5E5"/>
                </a:solidFill>
                <a:latin typeface="Open Sans"/>
                <a:ea typeface="Open Sans"/>
                <a:cs typeface="Open Sans"/>
                <a:sym typeface="Open Sans"/>
              </a:rPr>
              <a:t>learn</a:t>
            </a:r>
            <a:r>
              <a:rPr b="1" lang="en" sz="3000">
                <a:solidFill>
                  <a:srgbClr val="353535"/>
                </a:solidFill>
                <a:latin typeface="Open Sans"/>
                <a:ea typeface="Open Sans"/>
                <a:cs typeface="Open Sans"/>
                <a:sym typeface="Open Sans"/>
              </a:rPr>
              <a:t> today?</a:t>
            </a:r>
            <a:endParaRPr b="1" sz="3000">
              <a:solidFill>
                <a:srgbClr val="353535"/>
              </a:solidFill>
              <a:latin typeface="Open Sans"/>
              <a:ea typeface="Open Sans"/>
              <a:cs typeface="Open Sans"/>
              <a:sym typeface="Open Sans"/>
            </a:endParaRPr>
          </a:p>
        </p:txBody>
      </p:sp>
      <p:sp>
        <p:nvSpPr>
          <p:cNvPr id="104" name="Shape 104"/>
          <p:cNvSpPr/>
          <p:nvPr/>
        </p:nvSpPr>
        <p:spPr>
          <a:xfrm>
            <a:off x="1118475" y="2246975"/>
            <a:ext cx="555900" cy="555900"/>
          </a:xfrm>
          <a:prstGeom prst="ellipse">
            <a:avLst/>
          </a:prstGeom>
          <a:solidFill>
            <a:srgbClr val="5EA5E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EAEAEA"/>
                </a:solidFill>
                <a:latin typeface="Open Sans ExtraBold"/>
                <a:ea typeface="Open Sans ExtraBold"/>
                <a:cs typeface="Open Sans ExtraBold"/>
                <a:sym typeface="Open Sans ExtraBold"/>
              </a:rPr>
              <a:t>1</a:t>
            </a:r>
            <a:endParaRPr sz="2600">
              <a:solidFill>
                <a:srgbClr val="EAEAEA"/>
              </a:solidFill>
              <a:latin typeface="Open Sans ExtraBold"/>
              <a:ea typeface="Open Sans ExtraBold"/>
              <a:cs typeface="Open Sans ExtraBold"/>
              <a:sym typeface="Open Sans ExtraBold"/>
            </a:endParaRPr>
          </a:p>
        </p:txBody>
      </p:sp>
      <p:sp>
        <p:nvSpPr>
          <p:cNvPr id="105" name="Shape 105"/>
          <p:cNvSpPr/>
          <p:nvPr/>
        </p:nvSpPr>
        <p:spPr>
          <a:xfrm>
            <a:off x="1118475" y="3532202"/>
            <a:ext cx="555900" cy="555900"/>
          </a:xfrm>
          <a:prstGeom prst="ellipse">
            <a:avLst/>
          </a:prstGeom>
          <a:solidFill>
            <a:srgbClr val="5EA5E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EAEAEA"/>
                </a:solidFill>
                <a:latin typeface="Open Sans ExtraBold"/>
                <a:ea typeface="Open Sans ExtraBold"/>
                <a:cs typeface="Open Sans ExtraBold"/>
                <a:sym typeface="Open Sans ExtraBold"/>
              </a:rPr>
              <a:t>2</a:t>
            </a:r>
            <a:endParaRPr sz="2600">
              <a:solidFill>
                <a:srgbClr val="EAEAEA"/>
              </a:solidFill>
              <a:latin typeface="Open Sans ExtraBold"/>
              <a:ea typeface="Open Sans ExtraBold"/>
              <a:cs typeface="Open Sans ExtraBold"/>
              <a:sym typeface="Open Sans ExtraBold"/>
            </a:endParaRPr>
          </a:p>
        </p:txBody>
      </p:sp>
      <p:sp>
        <p:nvSpPr>
          <p:cNvPr id="106" name="Shape 106"/>
          <p:cNvSpPr/>
          <p:nvPr/>
        </p:nvSpPr>
        <p:spPr>
          <a:xfrm>
            <a:off x="1118475" y="4817425"/>
            <a:ext cx="555900" cy="555900"/>
          </a:xfrm>
          <a:prstGeom prst="ellipse">
            <a:avLst/>
          </a:prstGeom>
          <a:solidFill>
            <a:srgbClr val="5EA5E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EAEAEA"/>
                </a:solidFill>
                <a:latin typeface="Open Sans ExtraBold"/>
                <a:ea typeface="Open Sans ExtraBold"/>
                <a:cs typeface="Open Sans ExtraBold"/>
                <a:sym typeface="Open Sans ExtraBold"/>
              </a:rPr>
              <a:t>3</a:t>
            </a:r>
            <a:endParaRPr sz="2600">
              <a:solidFill>
                <a:srgbClr val="EAEAEA"/>
              </a:solidFill>
              <a:latin typeface="Open Sans ExtraBold"/>
              <a:ea typeface="Open Sans ExtraBold"/>
              <a:cs typeface="Open Sans ExtraBold"/>
              <a:sym typeface="Open Sans ExtraBold"/>
            </a:endParaRPr>
          </a:p>
        </p:txBody>
      </p:sp>
      <p:sp>
        <p:nvSpPr>
          <p:cNvPr id="107" name="Shape 107"/>
          <p:cNvSpPr txBox="1"/>
          <p:nvPr/>
        </p:nvSpPr>
        <p:spPr>
          <a:xfrm>
            <a:off x="1956525" y="2110225"/>
            <a:ext cx="6069000" cy="7524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sz="2400">
                <a:solidFill>
                  <a:srgbClr val="353535"/>
                </a:solidFill>
                <a:latin typeface="Open Sans"/>
                <a:ea typeface="Open Sans"/>
                <a:cs typeface="Open Sans"/>
                <a:sym typeface="Open Sans"/>
              </a:rPr>
              <a:t>Understand Voice User Interfaces &amp; what you can build using them.</a:t>
            </a:r>
            <a:endParaRPr sz="2400">
              <a:solidFill>
                <a:srgbClr val="353535"/>
              </a:solidFill>
              <a:latin typeface="Open Sans"/>
              <a:ea typeface="Open Sans"/>
              <a:cs typeface="Open Sans"/>
              <a:sym typeface="Open Sans"/>
            </a:endParaRPr>
          </a:p>
        </p:txBody>
      </p:sp>
      <p:sp>
        <p:nvSpPr>
          <p:cNvPr id="108" name="Shape 108"/>
          <p:cNvSpPr txBox="1"/>
          <p:nvPr/>
        </p:nvSpPr>
        <p:spPr>
          <a:xfrm>
            <a:off x="1956525" y="3433952"/>
            <a:ext cx="6069000" cy="7524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sz="2400">
                <a:solidFill>
                  <a:srgbClr val="353535"/>
                </a:solidFill>
                <a:latin typeface="Open Sans"/>
                <a:ea typeface="Open Sans"/>
                <a:cs typeface="Open Sans"/>
                <a:sym typeface="Open Sans"/>
              </a:rPr>
              <a:t>Meet Alexa, an intelligent personal assistant developed by Amazon.</a:t>
            </a:r>
            <a:endParaRPr sz="2400">
              <a:solidFill>
                <a:srgbClr val="353535"/>
              </a:solidFill>
              <a:latin typeface="Open Sans"/>
              <a:ea typeface="Open Sans"/>
              <a:cs typeface="Open Sans"/>
              <a:sym typeface="Open Sans"/>
            </a:endParaRPr>
          </a:p>
        </p:txBody>
      </p:sp>
      <p:sp>
        <p:nvSpPr>
          <p:cNvPr id="109" name="Shape 109"/>
          <p:cNvSpPr txBox="1"/>
          <p:nvPr/>
        </p:nvSpPr>
        <p:spPr>
          <a:xfrm>
            <a:off x="1956525" y="4719175"/>
            <a:ext cx="6069000" cy="7524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sz="2400">
                <a:solidFill>
                  <a:srgbClr val="353535"/>
                </a:solidFill>
                <a:latin typeface="Open Sans"/>
                <a:ea typeface="Open Sans"/>
                <a:cs typeface="Open Sans"/>
                <a:sym typeface="Open Sans"/>
              </a:rPr>
              <a:t>Create your first voice powered app with Amazon Alexa.</a:t>
            </a:r>
            <a:endParaRPr sz="2400">
              <a:solidFill>
                <a:srgbClr val="353535"/>
              </a:solidFill>
              <a:latin typeface="Open Sans"/>
              <a:ea typeface="Open Sans"/>
              <a:cs typeface="Open Sans"/>
              <a:sym typeface="Open Sans"/>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3" name="Shape 643"/>
        <p:cNvGrpSpPr/>
        <p:nvPr/>
      </p:nvGrpSpPr>
      <p:grpSpPr>
        <a:xfrm>
          <a:off x="0" y="0"/>
          <a:ext cx="0" cy="0"/>
          <a:chOff x="0" y="0"/>
          <a:chExt cx="0" cy="0"/>
        </a:xfrm>
      </p:grpSpPr>
      <p:sp>
        <p:nvSpPr>
          <p:cNvPr id="644" name="Shape 644"/>
          <p:cNvSpPr txBox="1"/>
          <p:nvPr/>
        </p:nvSpPr>
        <p:spPr>
          <a:xfrm>
            <a:off x="161550" y="1930150"/>
            <a:ext cx="8820900" cy="1028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3000">
                <a:solidFill>
                  <a:srgbClr val="353535"/>
                </a:solidFill>
                <a:latin typeface="Open Sans"/>
                <a:ea typeface="Open Sans"/>
                <a:cs typeface="Open Sans"/>
                <a:sym typeface="Open Sans"/>
              </a:rPr>
              <a:t>Let’s recap quickly...</a:t>
            </a:r>
            <a:endParaRPr b="1" i="1" sz="3000">
              <a:solidFill>
                <a:srgbClr val="353535"/>
              </a:solidFill>
              <a:latin typeface="Open Sans"/>
              <a:ea typeface="Open Sans"/>
              <a:cs typeface="Open Sans"/>
              <a:sym typeface="Open Sans"/>
            </a:endParaRPr>
          </a:p>
        </p:txBody>
      </p:sp>
      <p:grpSp>
        <p:nvGrpSpPr>
          <p:cNvPr id="645" name="Shape 645"/>
          <p:cNvGrpSpPr/>
          <p:nvPr/>
        </p:nvGrpSpPr>
        <p:grpSpPr>
          <a:xfrm>
            <a:off x="430425" y="3053150"/>
            <a:ext cx="7907550" cy="752400"/>
            <a:chOff x="876675" y="2074250"/>
            <a:chExt cx="7907550" cy="752400"/>
          </a:xfrm>
        </p:grpSpPr>
        <p:sp>
          <p:nvSpPr>
            <p:cNvPr id="646" name="Shape 646"/>
            <p:cNvSpPr/>
            <p:nvPr/>
          </p:nvSpPr>
          <p:spPr>
            <a:xfrm>
              <a:off x="876675" y="2211000"/>
              <a:ext cx="555900" cy="555900"/>
            </a:xfrm>
            <a:prstGeom prst="ellipse">
              <a:avLst/>
            </a:prstGeom>
            <a:solidFill>
              <a:srgbClr val="5EA5E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EAEAEA"/>
                  </a:solidFill>
                  <a:latin typeface="Open Sans ExtraBold"/>
                  <a:ea typeface="Open Sans ExtraBold"/>
                  <a:cs typeface="Open Sans ExtraBold"/>
                  <a:sym typeface="Open Sans ExtraBold"/>
                </a:rPr>
                <a:t>1</a:t>
              </a:r>
              <a:endParaRPr sz="2600">
                <a:solidFill>
                  <a:srgbClr val="EAEAEA"/>
                </a:solidFill>
                <a:latin typeface="Open Sans ExtraBold"/>
                <a:ea typeface="Open Sans ExtraBold"/>
                <a:cs typeface="Open Sans ExtraBold"/>
                <a:sym typeface="Open Sans ExtraBold"/>
              </a:endParaRPr>
            </a:p>
          </p:txBody>
        </p:sp>
        <p:sp>
          <p:nvSpPr>
            <p:cNvPr id="647" name="Shape 647"/>
            <p:cNvSpPr txBox="1"/>
            <p:nvPr/>
          </p:nvSpPr>
          <p:spPr>
            <a:xfrm>
              <a:off x="1714725" y="2074250"/>
              <a:ext cx="7069500" cy="7524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sz="2400">
                  <a:solidFill>
                    <a:srgbClr val="353535"/>
                  </a:solidFill>
                  <a:latin typeface="Open Sans"/>
                  <a:ea typeface="Open Sans"/>
                  <a:cs typeface="Open Sans"/>
                  <a:sym typeface="Open Sans"/>
                </a:rPr>
                <a:t>Voice User Interfaces allow us to physically separate ourselves from devices.</a:t>
              </a:r>
              <a:endParaRPr sz="2400">
                <a:solidFill>
                  <a:srgbClr val="353535"/>
                </a:solidFill>
                <a:latin typeface="Open Sans"/>
                <a:ea typeface="Open Sans"/>
                <a:cs typeface="Open Sans"/>
                <a:sym typeface="Open Sans"/>
              </a:endParaRPr>
            </a:p>
          </p:txBody>
        </p:sp>
      </p:grpSp>
      <p:grpSp>
        <p:nvGrpSpPr>
          <p:cNvPr id="648" name="Shape 648"/>
          <p:cNvGrpSpPr/>
          <p:nvPr/>
        </p:nvGrpSpPr>
        <p:grpSpPr>
          <a:xfrm>
            <a:off x="430425" y="4179575"/>
            <a:ext cx="8075850" cy="752400"/>
            <a:chOff x="876675" y="3397975"/>
            <a:chExt cx="8075850" cy="752400"/>
          </a:xfrm>
        </p:grpSpPr>
        <p:sp>
          <p:nvSpPr>
            <p:cNvPr id="649" name="Shape 649"/>
            <p:cNvSpPr/>
            <p:nvPr/>
          </p:nvSpPr>
          <p:spPr>
            <a:xfrm>
              <a:off x="876675" y="3496227"/>
              <a:ext cx="555900" cy="555900"/>
            </a:xfrm>
            <a:prstGeom prst="ellipse">
              <a:avLst/>
            </a:prstGeom>
            <a:solidFill>
              <a:srgbClr val="5EA5E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EAEAEA"/>
                  </a:solidFill>
                  <a:latin typeface="Open Sans ExtraBold"/>
                  <a:ea typeface="Open Sans ExtraBold"/>
                  <a:cs typeface="Open Sans ExtraBold"/>
                  <a:sym typeface="Open Sans ExtraBold"/>
                </a:rPr>
                <a:t>2</a:t>
              </a:r>
              <a:endParaRPr sz="2600">
                <a:solidFill>
                  <a:srgbClr val="EAEAEA"/>
                </a:solidFill>
                <a:latin typeface="Open Sans ExtraBold"/>
                <a:ea typeface="Open Sans ExtraBold"/>
                <a:cs typeface="Open Sans ExtraBold"/>
                <a:sym typeface="Open Sans ExtraBold"/>
              </a:endParaRPr>
            </a:p>
          </p:txBody>
        </p:sp>
        <p:sp>
          <p:nvSpPr>
            <p:cNvPr id="650" name="Shape 650"/>
            <p:cNvSpPr txBox="1"/>
            <p:nvPr/>
          </p:nvSpPr>
          <p:spPr>
            <a:xfrm>
              <a:off x="1714725" y="3397975"/>
              <a:ext cx="7237800" cy="7524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sz="2400">
                  <a:solidFill>
                    <a:srgbClr val="353535"/>
                  </a:solidFill>
                  <a:latin typeface="Open Sans"/>
                  <a:ea typeface="Open Sans"/>
                  <a:cs typeface="Open Sans"/>
                  <a:sym typeface="Open Sans"/>
                </a:rPr>
                <a:t>Amazon Alexa makes it easy for you to create apps (skills) that utilize Voice User Interfaces.</a:t>
              </a:r>
              <a:endParaRPr sz="2400">
                <a:solidFill>
                  <a:srgbClr val="353535"/>
                </a:solidFill>
                <a:latin typeface="Open Sans"/>
                <a:ea typeface="Open Sans"/>
                <a:cs typeface="Open Sans"/>
                <a:sym typeface="Open Sans"/>
              </a:endParaRPr>
            </a:p>
          </p:txBody>
        </p:sp>
      </p:grpSp>
      <p:grpSp>
        <p:nvGrpSpPr>
          <p:cNvPr id="651" name="Shape 651"/>
          <p:cNvGrpSpPr/>
          <p:nvPr/>
        </p:nvGrpSpPr>
        <p:grpSpPr>
          <a:xfrm>
            <a:off x="430425" y="5306000"/>
            <a:ext cx="8283150" cy="752400"/>
            <a:chOff x="876675" y="4683200"/>
            <a:chExt cx="8283150" cy="752400"/>
          </a:xfrm>
        </p:grpSpPr>
        <p:sp>
          <p:nvSpPr>
            <p:cNvPr id="652" name="Shape 652"/>
            <p:cNvSpPr/>
            <p:nvPr/>
          </p:nvSpPr>
          <p:spPr>
            <a:xfrm>
              <a:off x="876675" y="4781450"/>
              <a:ext cx="555900" cy="555900"/>
            </a:xfrm>
            <a:prstGeom prst="ellipse">
              <a:avLst/>
            </a:prstGeom>
            <a:solidFill>
              <a:srgbClr val="5EA5E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EAEAEA"/>
                  </a:solidFill>
                  <a:latin typeface="Open Sans ExtraBold"/>
                  <a:ea typeface="Open Sans ExtraBold"/>
                  <a:cs typeface="Open Sans ExtraBold"/>
                  <a:sym typeface="Open Sans ExtraBold"/>
                </a:rPr>
                <a:t>3</a:t>
              </a:r>
              <a:endParaRPr sz="2600">
                <a:solidFill>
                  <a:srgbClr val="EAEAEA"/>
                </a:solidFill>
                <a:latin typeface="Open Sans ExtraBold"/>
                <a:ea typeface="Open Sans ExtraBold"/>
                <a:cs typeface="Open Sans ExtraBold"/>
                <a:sym typeface="Open Sans ExtraBold"/>
              </a:endParaRPr>
            </a:p>
          </p:txBody>
        </p:sp>
        <p:sp>
          <p:nvSpPr>
            <p:cNvPr id="653" name="Shape 653"/>
            <p:cNvSpPr txBox="1"/>
            <p:nvPr/>
          </p:nvSpPr>
          <p:spPr>
            <a:xfrm>
              <a:off x="1714725" y="4683200"/>
              <a:ext cx="7445100" cy="7524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sz="2400">
                  <a:solidFill>
                    <a:srgbClr val="353535"/>
                  </a:solidFill>
                  <a:latin typeface="Open Sans"/>
                  <a:ea typeface="Open Sans"/>
                  <a:cs typeface="Open Sans"/>
                  <a:sym typeface="Open Sans"/>
                </a:rPr>
                <a:t>Alexa takes care of speech recognition and context so you can focus on making a great app.</a:t>
              </a:r>
              <a:endParaRPr sz="2400">
                <a:solidFill>
                  <a:srgbClr val="353535"/>
                </a:solidFill>
                <a:latin typeface="Open Sans"/>
                <a:ea typeface="Open Sans"/>
                <a:cs typeface="Open Sans"/>
                <a:sym typeface="Open Sans"/>
              </a:endParaRPr>
            </a:p>
          </p:txBody>
        </p:sp>
      </p:grpSp>
      <p:sp>
        <p:nvSpPr>
          <p:cNvPr id="654" name="Shape 654"/>
          <p:cNvSpPr/>
          <p:nvPr/>
        </p:nvSpPr>
        <p:spPr>
          <a:xfrm>
            <a:off x="2728645" y="856550"/>
            <a:ext cx="3686700" cy="838800"/>
          </a:xfrm>
          <a:prstGeom prst="rect">
            <a:avLst/>
          </a:prstGeom>
          <a:solidFill>
            <a:srgbClr val="FFFFFF"/>
          </a:solidFill>
          <a:ln cap="flat" cmpd="sng" w="76200">
            <a:solidFill>
              <a:srgbClr val="353535"/>
            </a:solidFill>
            <a:prstDash val="solid"/>
            <a:round/>
            <a:headEnd len="sm" w="sm" type="none"/>
            <a:tailEnd len="sm" w="sm" type="none"/>
          </a:ln>
        </p:spPr>
        <p:txBody>
          <a:bodyPr anchorCtr="0" anchor="b" bIns="91425" lIns="91425" spcFirstLastPara="1" rIns="91425" wrap="square" tIns="91425">
            <a:noAutofit/>
          </a:bodyPr>
          <a:lstStyle/>
          <a:p>
            <a:pPr indent="0" lvl="0" marL="0" rtl="0">
              <a:spcBef>
                <a:spcPts val="0"/>
              </a:spcBef>
              <a:spcAft>
                <a:spcPts val="0"/>
              </a:spcAft>
              <a:buNone/>
            </a:pPr>
            <a:r>
              <a:t/>
            </a:r>
            <a:endParaRPr b="1" sz="2800">
              <a:solidFill>
                <a:srgbClr val="353535"/>
              </a:solidFill>
              <a:latin typeface="Open Sans"/>
              <a:ea typeface="Open Sans"/>
              <a:cs typeface="Open Sans"/>
              <a:sym typeface="Open Sans"/>
            </a:endParaRPr>
          </a:p>
        </p:txBody>
      </p:sp>
      <p:pic>
        <p:nvPicPr>
          <p:cNvPr id="655" name="Shape 655"/>
          <p:cNvPicPr preferRelativeResize="0"/>
          <p:nvPr/>
        </p:nvPicPr>
        <p:blipFill>
          <a:blip r:embed="rId3">
            <a:alphaModFix/>
          </a:blip>
          <a:stretch>
            <a:fillRect/>
          </a:stretch>
        </p:blipFill>
        <p:spPr>
          <a:xfrm>
            <a:off x="3148074" y="945101"/>
            <a:ext cx="2985074" cy="661700"/>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9" name="Shape 659"/>
        <p:cNvGrpSpPr/>
        <p:nvPr/>
      </p:nvGrpSpPr>
      <p:grpSpPr>
        <a:xfrm>
          <a:off x="0" y="0"/>
          <a:ext cx="0" cy="0"/>
          <a:chOff x="0" y="0"/>
          <a:chExt cx="0" cy="0"/>
        </a:xfrm>
      </p:grpSpPr>
      <p:sp>
        <p:nvSpPr>
          <p:cNvPr id="660" name="Shape 660"/>
          <p:cNvSpPr/>
          <p:nvPr/>
        </p:nvSpPr>
        <p:spPr>
          <a:xfrm>
            <a:off x="877950" y="3527738"/>
            <a:ext cx="7388100" cy="893700"/>
          </a:xfrm>
          <a:prstGeom prst="rect">
            <a:avLst/>
          </a:prstGeom>
          <a:solidFill>
            <a:srgbClr val="5EA5E5"/>
          </a:solidFill>
          <a:ln cap="flat" cmpd="sng" w="762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rgbClr val="FFD966"/>
                </a:solidFill>
                <a:latin typeface="Open Sans"/>
                <a:ea typeface="Open Sans"/>
                <a:cs typeface="Open Sans"/>
                <a:sym typeface="Open Sans"/>
              </a:rPr>
              <a:t>http://mlhlocal.host/quiz</a:t>
            </a:r>
            <a:endParaRPr sz="3000">
              <a:solidFill>
                <a:srgbClr val="FFD966"/>
              </a:solidFill>
            </a:endParaRPr>
          </a:p>
        </p:txBody>
      </p:sp>
      <p:sp>
        <p:nvSpPr>
          <p:cNvPr id="661" name="Shape 661"/>
          <p:cNvSpPr txBox="1"/>
          <p:nvPr/>
        </p:nvSpPr>
        <p:spPr>
          <a:xfrm>
            <a:off x="758550" y="2017738"/>
            <a:ext cx="7626900" cy="1061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2200">
                <a:solidFill>
                  <a:srgbClr val="FFFFFF"/>
                </a:solidFill>
                <a:latin typeface="Open Sans"/>
                <a:ea typeface="Open Sans"/>
                <a:cs typeface="Open Sans"/>
                <a:sym typeface="Open Sans"/>
              </a:rPr>
              <a:t>We created a fun quiz to test your knowledge and see what you learned from this workshop.  </a:t>
            </a:r>
            <a:endParaRPr sz="2200">
              <a:solidFill>
                <a:srgbClr val="FFFFFF"/>
              </a:solidFill>
              <a:latin typeface="Open Sans"/>
              <a:ea typeface="Open Sans"/>
              <a:cs typeface="Open Sans"/>
              <a:sym typeface="Open Sans"/>
            </a:endParaRPr>
          </a:p>
        </p:txBody>
      </p:sp>
      <p:sp>
        <p:nvSpPr>
          <p:cNvPr id="662" name="Shape 662"/>
          <p:cNvSpPr txBox="1"/>
          <p:nvPr/>
        </p:nvSpPr>
        <p:spPr>
          <a:xfrm>
            <a:off x="0" y="1089563"/>
            <a:ext cx="9144000" cy="777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rgbClr val="FFFFFF"/>
                </a:solidFill>
                <a:latin typeface="Open Sans"/>
                <a:ea typeface="Open Sans"/>
                <a:cs typeface="Open Sans"/>
                <a:sym typeface="Open Sans"/>
              </a:rPr>
              <a:t>What did you learn today?</a:t>
            </a:r>
            <a:endParaRPr b="1" sz="3000">
              <a:solidFill>
                <a:srgbClr val="FFFFFF"/>
              </a:solidFill>
              <a:latin typeface="Open Sans"/>
              <a:ea typeface="Open Sans"/>
              <a:cs typeface="Open Sans"/>
              <a:sym typeface="Open Sans"/>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6" name="Shape 666"/>
        <p:cNvGrpSpPr/>
        <p:nvPr/>
      </p:nvGrpSpPr>
      <p:grpSpPr>
        <a:xfrm>
          <a:off x="0" y="0"/>
          <a:ext cx="0" cy="0"/>
          <a:chOff x="0" y="0"/>
          <a:chExt cx="0" cy="0"/>
        </a:xfrm>
      </p:grpSpPr>
      <p:pic>
        <p:nvPicPr>
          <p:cNvPr id="667" name="Shape 667"/>
          <p:cNvPicPr preferRelativeResize="0"/>
          <p:nvPr/>
        </p:nvPicPr>
        <p:blipFill>
          <a:blip r:embed="rId3">
            <a:alphaModFix/>
          </a:blip>
          <a:stretch>
            <a:fillRect/>
          </a:stretch>
        </p:blipFill>
        <p:spPr>
          <a:xfrm>
            <a:off x="1470725" y="4950008"/>
            <a:ext cx="390525" cy="228600"/>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1" name="Shape 671"/>
        <p:cNvGrpSpPr/>
        <p:nvPr/>
      </p:nvGrpSpPr>
      <p:grpSpPr>
        <a:xfrm>
          <a:off x="0" y="0"/>
          <a:ext cx="0" cy="0"/>
          <a:chOff x="0" y="0"/>
          <a:chExt cx="0" cy="0"/>
        </a:xfrm>
      </p:grpSpPr>
      <p:sp>
        <p:nvSpPr>
          <p:cNvPr id="672" name="Shape 672"/>
          <p:cNvSpPr txBox="1"/>
          <p:nvPr/>
        </p:nvSpPr>
        <p:spPr>
          <a:xfrm>
            <a:off x="333600" y="3469350"/>
            <a:ext cx="4931100" cy="2482500"/>
          </a:xfrm>
          <a:prstGeom prst="rect">
            <a:avLst/>
          </a:prstGeom>
          <a:noFill/>
          <a:ln>
            <a:noFill/>
          </a:ln>
        </p:spPr>
        <p:txBody>
          <a:bodyPr anchorCtr="0" anchor="t" bIns="91425" lIns="91425" spcFirstLastPara="1" rIns="91425" wrap="square" tIns="91425">
            <a:noAutofit/>
          </a:bodyPr>
          <a:lstStyle/>
          <a:p>
            <a:pPr indent="0" lvl="0" marL="0" rtl="0">
              <a:lnSpc>
                <a:spcPct val="115000"/>
              </a:lnSpc>
              <a:spcBef>
                <a:spcPts val="0"/>
              </a:spcBef>
              <a:spcAft>
                <a:spcPts val="0"/>
              </a:spcAft>
              <a:buNone/>
            </a:pPr>
            <a:r>
              <a:rPr lang="en" sz="2200">
                <a:solidFill>
                  <a:schemeClr val="dk1"/>
                </a:solidFill>
                <a:latin typeface="Open Sans"/>
                <a:ea typeface="Open Sans"/>
                <a:cs typeface="Open Sans"/>
                <a:sym typeface="Open Sans"/>
              </a:rPr>
              <a:t>Our friends at Amazon Web Services  run promotions in certain areas to reward hackers for making skills for the Amazon Alexa Platform.  </a:t>
            </a:r>
            <a:endParaRPr sz="2200">
              <a:solidFill>
                <a:schemeClr val="dk1"/>
              </a:solidFill>
              <a:latin typeface="Open Sans"/>
              <a:ea typeface="Open Sans"/>
              <a:cs typeface="Open Sans"/>
              <a:sym typeface="Open Sans"/>
            </a:endParaRPr>
          </a:p>
          <a:p>
            <a:pPr indent="0" lvl="0" marL="0" rtl="0">
              <a:lnSpc>
                <a:spcPct val="115000"/>
              </a:lnSpc>
              <a:spcBef>
                <a:spcPts val="0"/>
              </a:spcBef>
              <a:spcAft>
                <a:spcPts val="0"/>
              </a:spcAft>
              <a:buNone/>
            </a:pPr>
            <a:r>
              <a:t/>
            </a:r>
            <a:endParaRPr sz="2200">
              <a:solidFill>
                <a:schemeClr val="dk1"/>
              </a:solidFill>
              <a:latin typeface="Open Sans"/>
              <a:ea typeface="Open Sans"/>
              <a:cs typeface="Open Sans"/>
              <a:sym typeface="Open Sans"/>
            </a:endParaRPr>
          </a:p>
          <a:p>
            <a:pPr indent="0" lvl="0" marL="0" rtl="0">
              <a:lnSpc>
                <a:spcPct val="115000"/>
              </a:lnSpc>
              <a:spcBef>
                <a:spcPts val="0"/>
              </a:spcBef>
              <a:spcAft>
                <a:spcPts val="0"/>
              </a:spcAft>
              <a:buNone/>
            </a:pPr>
            <a:r>
              <a:rPr b="1" lang="en" sz="2200">
                <a:solidFill>
                  <a:schemeClr val="dk1"/>
                </a:solidFill>
                <a:latin typeface="Open Sans"/>
                <a:ea typeface="Open Sans"/>
                <a:cs typeface="Open Sans"/>
                <a:sym typeface="Open Sans"/>
              </a:rPr>
              <a:t>Fill this out to get credit!</a:t>
            </a:r>
            <a:endParaRPr b="1" sz="2200">
              <a:solidFill>
                <a:schemeClr val="dk1"/>
              </a:solidFill>
              <a:latin typeface="Open Sans"/>
              <a:ea typeface="Open Sans"/>
              <a:cs typeface="Open Sans"/>
              <a:sym typeface="Open Sans"/>
            </a:endParaRPr>
          </a:p>
        </p:txBody>
      </p:sp>
      <p:sp>
        <p:nvSpPr>
          <p:cNvPr id="673" name="Shape 673"/>
          <p:cNvSpPr txBox="1"/>
          <p:nvPr/>
        </p:nvSpPr>
        <p:spPr>
          <a:xfrm>
            <a:off x="0" y="877150"/>
            <a:ext cx="9144000" cy="697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rgbClr val="353535"/>
                </a:solidFill>
                <a:latin typeface="Open Sans"/>
                <a:ea typeface="Open Sans"/>
                <a:cs typeface="Open Sans"/>
                <a:sym typeface="Open Sans"/>
              </a:rPr>
              <a:t>Get credit &amp; freebies from Amazon!</a:t>
            </a:r>
            <a:endParaRPr b="1" sz="3000">
              <a:solidFill>
                <a:srgbClr val="353535"/>
              </a:solidFill>
              <a:latin typeface="Open Sans"/>
              <a:ea typeface="Open Sans"/>
              <a:cs typeface="Open Sans"/>
              <a:sym typeface="Open Sans"/>
            </a:endParaRPr>
          </a:p>
        </p:txBody>
      </p:sp>
      <p:sp>
        <p:nvSpPr>
          <p:cNvPr id="674" name="Shape 674"/>
          <p:cNvSpPr/>
          <p:nvPr/>
        </p:nvSpPr>
        <p:spPr>
          <a:xfrm>
            <a:off x="877950" y="2074988"/>
            <a:ext cx="7388100" cy="893700"/>
          </a:xfrm>
          <a:prstGeom prst="rect">
            <a:avLst/>
          </a:prstGeom>
          <a:solidFill>
            <a:srgbClr val="5EA5E5"/>
          </a:solidFill>
          <a:ln cap="flat" cmpd="sng" w="76200">
            <a:solidFill>
              <a:srgbClr val="35353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rgbClr val="FFD966"/>
                </a:solidFill>
                <a:latin typeface="Open Sans"/>
                <a:ea typeface="Open Sans"/>
                <a:cs typeface="Open Sans"/>
                <a:sym typeface="Open Sans"/>
              </a:rPr>
              <a:t>http://mlhlocal.host/alexa-promo</a:t>
            </a:r>
            <a:endParaRPr sz="3000">
              <a:solidFill>
                <a:srgbClr val="FFD966"/>
              </a:solidFill>
            </a:endParaRPr>
          </a:p>
        </p:txBody>
      </p:sp>
      <p:pic>
        <p:nvPicPr>
          <p:cNvPr id="675" name="Shape 675"/>
          <p:cNvPicPr preferRelativeResize="0"/>
          <p:nvPr/>
        </p:nvPicPr>
        <p:blipFill>
          <a:blip r:embed="rId3">
            <a:alphaModFix/>
          </a:blip>
          <a:stretch>
            <a:fillRect/>
          </a:stretch>
        </p:blipFill>
        <p:spPr>
          <a:xfrm>
            <a:off x="5479475" y="3242254"/>
            <a:ext cx="3471876" cy="3471876"/>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9" name="Shape 679"/>
        <p:cNvGrpSpPr/>
        <p:nvPr/>
      </p:nvGrpSpPr>
      <p:grpSpPr>
        <a:xfrm>
          <a:off x="0" y="0"/>
          <a:ext cx="0" cy="0"/>
          <a:chOff x="0" y="0"/>
          <a:chExt cx="0" cy="0"/>
        </a:xfrm>
      </p:grpSpPr>
      <p:sp>
        <p:nvSpPr>
          <p:cNvPr id="680" name="Shape 680"/>
          <p:cNvSpPr txBox="1"/>
          <p:nvPr/>
        </p:nvSpPr>
        <p:spPr>
          <a:xfrm>
            <a:off x="841500" y="1472149"/>
            <a:ext cx="7461000" cy="1061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2200">
                <a:solidFill>
                  <a:schemeClr val="dk1"/>
                </a:solidFill>
                <a:latin typeface="Open Sans"/>
                <a:ea typeface="Open Sans"/>
                <a:cs typeface="Open Sans"/>
                <a:sym typeface="Open Sans"/>
              </a:rPr>
              <a:t>You have a working skill, the next step is to publish it on the Alexa Skill Marketplace.</a:t>
            </a:r>
            <a:endParaRPr sz="2200">
              <a:solidFill>
                <a:schemeClr val="dk1"/>
              </a:solidFill>
              <a:latin typeface="Open Sans"/>
              <a:ea typeface="Open Sans"/>
              <a:cs typeface="Open Sans"/>
              <a:sym typeface="Open Sans"/>
            </a:endParaRPr>
          </a:p>
        </p:txBody>
      </p:sp>
      <p:sp>
        <p:nvSpPr>
          <p:cNvPr id="681" name="Shape 681"/>
          <p:cNvSpPr txBox="1"/>
          <p:nvPr/>
        </p:nvSpPr>
        <p:spPr>
          <a:xfrm>
            <a:off x="338475" y="3447200"/>
            <a:ext cx="3996600" cy="2755800"/>
          </a:xfrm>
          <a:prstGeom prst="rect">
            <a:avLst/>
          </a:prstGeom>
          <a:noFill/>
          <a:ln>
            <a:noFill/>
          </a:ln>
        </p:spPr>
        <p:txBody>
          <a:bodyPr anchorCtr="0" anchor="ctr" bIns="91425" lIns="91425" spcFirstLastPara="1" rIns="91425" wrap="square" tIns="91425">
            <a:noAutofit/>
          </a:bodyPr>
          <a:lstStyle/>
          <a:p>
            <a:pPr indent="-355600" lvl="0" marL="457200" rtl="0">
              <a:lnSpc>
                <a:spcPct val="115000"/>
              </a:lnSpc>
              <a:spcBef>
                <a:spcPts val="0"/>
              </a:spcBef>
              <a:spcAft>
                <a:spcPts val="0"/>
              </a:spcAft>
              <a:buClr>
                <a:schemeClr val="dk1"/>
              </a:buClr>
              <a:buSzPts val="2000"/>
              <a:buFont typeface="Open Sans"/>
              <a:buAutoNum type="arabicPeriod"/>
            </a:pPr>
            <a:r>
              <a:rPr i="1" lang="en" sz="2000">
                <a:solidFill>
                  <a:schemeClr val="dk1"/>
                </a:solidFill>
                <a:latin typeface="Open Sans"/>
                <a:ea typeface="Open Sans"/>
                <a:cs typeface="Open Sans"/>
                <a:sym typeface="Open Sans"/>
              </a:rPr>
              <a:t>Complete the “Publishing Information” and “Privacy and Compliance” sections on the developer portal.</a:t>
            </a:r>
            <a:endParaRPr i="1" sz="2000">
              <a:solidFill>
                <a:schemeClr val="dk1"/>
              </a:solidFill>
              <a:latin typeface="Open Sans"/>
              <a:ea typeface="Open Sans"/>
              <a:cs typeface="Open Sans"/>
              <a:sym typeface="Open Sans"/>
            </a:endParaRPr>
          </a:p>
          <a:p>
            <a:pPr indent="-355600" lvl="0" marL="457200" rtl="0">
              <a:lnSpc>
                <a:spcPct val="115000"/>
              </a:lnSpc>
              <a:spcBef>
                <a:spcPts val="1000"/>
              </a:spcBef>
              <a:spcAft>
                <a:spcPts val="1000"/>
              </a:spcAft>
              <a:buClr>
                <a:schemeClr val="dk1"/>
              </a:buClr>
              <a:buSzPts val="2000"/>
              <a:buFont typeface="Open Sans"/>
              <a:buAutoNum type="arabicPeriod"/>
            </a:pPr>
            <a:r>
              <a:rPr i="1" lang="en" sz="2000">
                <a:solidFill>
                  <a:schemeClr val="dk1"/>
                </a:solidFill>
                <a:latin typeface="Open Sans"/>
                <a:ea typeface="Open Sans"/>
                <a:cs typeface="Open Sans"/>
                <a:sym typeface="Open Sans"/>
              </a:rPr>
              <a:t>Ensure that your skill meets the basic requirements. </a:t>
            </a:r>
            <a:endParaRPr i="1" sz="2000">
              <a:solidFill>
                <a:schemeClr val="dk1"/>
              </a:solidFill>
              <a:latin typeface="Open Sans"/>
              <a:ea typeface="Open Sans"/>
              <a:cs typeface="Open Sans"/>
              <a:sym typeface="Open Sans"/>
            </a:endParaRPr>
          </a:p>
        </p:txBody>
      </p:sp>
      <p:sp>
        <p:nvSpPr>
          <p:cNvPr id="682" name="Shape 682"/>
          <p:cNvSpPr txBox="1"/>
          <p:nvPr/>
        </p:nvSpPr>
        <p:spPr>
          <a:xfrm>
            <a:off x="291525" y="2721992"/>
            <a:ext cx="4523400" cy="474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2400">
                <a:solidFill>
                  <a:srgbClr val="5EA5E5"/>
                </a:solidFill>
                <a:latin typeface="Open Sans"/>
                <a:ea typeface="Open Sans"/>
                <a:cs typeface="Open Sans"/>
                <a:sym typeface="Open Sans"/>
              </a:rPr>
              <a:t>Instructions</a:t>
            </a:r>
            <a:endParaRPr sz="2400">
              <a:solidFill>
                <a:schemeClr val="dk1"/>
              </a:solidFill>
              <a:latin typeface="Open Sans"/>
              <a:ea typeface="Open Sans"/>
              <a:cs typeface="Open Sans"/>
              <a:sym typeface="Open Sans"/>
            </a:endParaRPr>
          </a:p>
        </p:txBody>
      </p:sp>
      <p:sp>
        <p:nvSpPr>
          <p:cNvPr id="683" name="Shape 683"/>
          <p:cNvSpPr txBox="1"/>
          <p:nvPr/>
        </p:nvSpPr>
        <p:spPr>
          <a:xfrm>
            <a:off x="0" y="698750"/>
            <a:ext cx="9144000" cy="697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rgbClr val="353535"/>
                </a:solidFill>
                <a:latin typeface="Open Sans"/>
                <a:ea typeface="Open Sans"/>
                <a:cs typeface="Open Sans"/>
                <a:sym typeface="Open Sans"/>
              </a:rPr>
              <a:t>Next Steps: Publish your Skill!</a:t>
            </a:r>
            <a:endParaRPr b="1" sz="3000">
              <a:solidFill>
                <a:srgbClr val="353535"/>
              </a:solidFill>
              <a:latin typeface="Open Sans"/>
              <a:ea typeface="Open Sans"/>
              <a:cs typeface="Open Sans"/>
              <a:sym typeface="Open Sans"/>
            </a:endParaRPr>
          </a:p>
        </p:txBody>
      </p:sp>
      <p:pic>
        <p:nvPicPr>
          <p:cNvPr id="684" name="Shape 684"/>
          <p:cNvPicPr preferRelativeResize="0"/>
          <p:nvPr/>
        </p:nvPicPr>
        <p:blipFill rotWithShape="1">
          <a:blip r:embed="rId3">
            <a:alphaModFix/>
          </a:blip>
          <a:srcRect b="0" l="0" r="20388" t="0"/>
          <a:stretch/>
        </p:blipFill>
        <p:spPr>
          <a:xfrm>
            <a:off x="4335075" y="2830574"/>
            <a:ext cx="4523398" cy="3609400"/>
          </a:xfrm>
          <a:prstGeom prst="rect">
            <a:avLst/>
          </a:prstGeom>
          <a:noFill/>
          <a:ln cap="flat" cmpd="sng" w="38100">
            <a:solidFill>
              <a:schemeClr val="dk2"/>
            </a:solidFill>
            <a:prstDash val="solid"/>
            <a:round/>
            <a:headEnd len="sm" w="sm" type="none"/>
            <a:tailEnd len="sm" w="sm" type="none"/>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8" name="Shape 688"/>
        <p:cNvGrpSpPr/>
        <p:nvPr/>
      </p:nvGrpSpPr>
      <p:grpSpPr>
        <a:xfrm>
          <a:off x="0" y="0"/>
          <a:ext cx="0" cy="0"/>
          <a:chOff x="0" y="0"/>
          <a:chExt cx="0" cy="0"/>
        </a:xfrm>
      </p:grpSpPr>
      <p:sp>
        <p:nvSpPr>
          <p:cNvPr id="689" name="Shape 689"/>
          <p:cNvSpPr txBox="1"/>
          <p:nvPr/>
        </p:nvSpPr>
        <p:spPr>
          <a:xfrm>
            <a:off x="841500" y="1395950"/>
            <a:ext cx="7461000" cy="1326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2200">
                <a:solidFill>
                  <a:schemeClr val="dk1"/>
                </a:solidFill>
                <a:latin typeface="Open Sans"/>
                <a:ea typeface="Open Sans"/>
                <a:cs typeface="Open Sans"/>
                <a:sym typeface="Open Sans"/>
              </a:rPr>
              <a:t>Slots enable you to pass additional data to your Lambda function.  Use slots to return a fact in a specific category (Ex. “facts about my education”).</a:t>
            </a:r>
            <a:endParaRPr sz="2200">
              <a:solidFill>
                <a:schemeClr val="dk1"/>
              </a:solidFill>
              <a:latin typeface="Open Sans"/>
              <a:ea typeface="Open Sans"/>
              <a:cs typeface="Open Sans"/>
              <a:sym typeface="Open Sans"/>
            </a:endParaRPr>
          </a:p>
        </p:txBody>
      </p:sp>
      <p:sp>
        <p:nvSpPr>
          <p:cNvPr id="690" name="Shape 690"/>
          <p:cNvSpPr txBox="1"/>
          <p:nvPr/>
        </p:nvSpPr>
        <p:spPr>
          <a:xfrm>
            <a:off x="338475" y="3823550"/>
            <a:ext cx="4916400" cy="2755800"/>
          </a:xfrm>
          <a:prstGeom prst="rect">
            <a:avLst/>
          </a:prstGeom>
          <a:noFill/>
          <a:ln>
            <a:noFill/>
          </a:ln>
        </p:spPr>
        <p:txBody>
          <a:bodyPr anchorCtr="0" anchor="ctr" bIns="91425" lIns="91425" spcFirstLastPara="1" rIns="91425" wrap="square" tIns="91425">
            <a:noAutofit/>
          </a:bodyPr>
          <a:lstStyle/>
          <a:p>
            <a:pPr indent="-355600" lvl="0" marL="457200" rtl="0">
              <a:lnSpc>
                <a:spcPct val="115000"/>
              </a:lnSpc>
              <a:spcBef>
                <a:spcPts val="0"/>
              </a:spcBef>
              <a:spcAft>
                <a:spcPts val="0"/>
              </a:spcAft>
              <a:buClr>
                <a:schemeClr val="dk1"/>
              </a:buClr>
              <a:buSzPts val="2000"/>
              <a:buFont typeface="Open Sans"/>
              <a:buAutoNum type="arabicPeriod"/>
            </a:pPr>
            <a:r>
              <a:rPr i="1" lang="en" sz="2000">
                <a:solidFill>
                  <a:schemeClr val="dk1"/>
                </a:solidFill>
                <a:latin typeface="Open Sans"/>
                <a:ea typeface="Open Sans"/>
                <a:cs typeface="Open Sans"/>
                <a:sym typeface="Open Sans"/>
              </a:rPr>
              <a:t>Read up about Slots and how to use them to pass data to your function.</a:t>
            </a:r>
            <a:endParaRPr i="1" sz="2000">
              <a:solidFill>
                <a:schemeClr val="dk1"/>
              </a:solidFill>
              <a:latin typeface="Open Sans"/>
              <a:ea typeface="Open Sans"/>
              <a:cs typeface="Open Sans"/>
              <a:sym typeface="Open Sans"/>
            </a:endParaRPr>
          </a:p>
          <a:p>
            <a:pPr indent="-355600" lvl="0" marL="457200" rtl="0">
              <a:lnSpc>
                <a:spcPct val="115000"/>
              </a:lnSpc>
              <a:spcBef>
                <a:spcPts val="1000"/>
              </a:spcBef>
              <a:spcAft>
                <a:spcPts val="0"/>
              </a:spcAft>
              <a:buClr>
                <a:schemeClr val="dk1"/>
              </a:buClr>
              <a:buSzPts val="2000"/>
              <a:buFont typeface="Open Sans"/>
              <a:buAutoNum type="arabicPeriod"/>
            </a:pPr>
            <a:r>
              <a:rPr i="1" lang="en" sz="2000">
                <a:solidFill>
                  <a:schemeClr val="dk1"/>
                </a:solidFill>
                <a:latin typeface="Open Sans"/>
                <a:ea typeface="Open Sans"/>
                <a:cs typeface="Open Sans"/>
                <a:sym typeface="Open Sans"/>
              </a:rPr>
              <a:t>Categorize your facts into a handful of groups.</a:t>
            </a:r>
            <a:endParaRPr i="1" sz="2000">
              <a:solidFill>
                <a:schemeClr val="dk1"/>
              </a:solidFill>
              <a:latin typeface="Open Sans"/>
              <a:ea typeface="Open Sans"/>
              <a:cs typeface="Open Sans"/>
              <a:sym typeface="Open Sans"/>
            </a:endParaRPr>
          </a:p>
          <a:p>
            <a:pPr indent="-355600" lvl="0" marL="457200" rtl="0">
              <a:lnSpc>
                <a:spcPct val="115000"/>
              </a:lnSpc>
              <a:spcBef>
                <a:spcPts val="1000"/>
              </a:spcBef>
              <a:spcAft>
                <a:spcPts val="1000"/>
              </a:spcAft>
              <a:buClr>
                <a:schemeClr val="dk1"/>
              </a:buClr>
              <a:buSzPts val="2000"/>
              <a:buFont typeface="Open Sans"/>
              <a:buAutoNum type="arabicPeriod"/>
            </a:pPr>
            <a:r>
              <a:rPr i="1" lang="en" sz="2000">
                <a:solidFill>
                  <a:schemeClr val="dk1"/>
                </a:solidFill>
                <a:latin typeface="Open Sans"/>
                <a:ea typeface="Open Sans"/>
                <a:cs typeface="Open Sans"/>
                <a:sym typeface="Open Sans"/>
              </a:rPr>
              <a:t>Customize your function to return a fact based on the user specified category</a:t>
            </a:r>
            <a:endParaRPr i="1" sz="2000">
              <a:solidFill>
                <a:schemeClr val="dk1"/>
              </a:solidFill>
              <a:latin typeface="Open Sans"/>
              <a:ea typeface="Open Sans"/>
              <a:cs typeface="Open Sans"/>
              <a:sym typeface="Open Sans"/>
            </a:endParaRPr>
          </a:p>
        </p:txBody>
      </p:sp>
      <p:sp>
        <p:nvSpPr>
          <p:cNvPr id="691" name="Shape 691"/>
          <p:cNvSpPr txBox="1"/>
          <p:nvPr/>
        </p:nvSpPr>
        <p:spPr>
          <a:xfrm>
            <a:off x="277600" y="3070467"/>
            <a:ext cx="4523400" cy="474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2400">
                <a:solidFill>
                  <a:srgbClr val="5EA5E5"/>
                </a:solidFill>
                <a:latin typeface="Open Sans"/>
                <a:ea typeface="Open Sans"/>
                <a:cs typeface="Open Sans"/>
                <a:sym typeface="Open Sans"/>
              </a:rPr>
              <a:t>Instructions</a:t>
            </a:r>
            <a:endParaRPr sz="2400">
              <a:solidFill>
                <a:schemeClr val="dk1"/>
              </a:solidFill>
              <a:latin typeface="Open Sans"/>
              <a:ea typeface="Open Sans"/>
              <a:cs typeface="Open Sans"/>
              <a:sym typeface="Open Sans"/>
            </a:endParaRPr>
          </a:p>
        </p:txBody>
      </p:sp>
      <p:sp>
        <p:nvSpPr>
          <p:cNvPr id="692" name="Shape 692"/>
          <p:cNvSpPr txBox="1"/>
          <p:nvPr/>
        </p:nvSpPr>
        <p:spPr>
          <a:xfrm>
            <a:off x="0" y="698750"/>
            <a:ext cx="9144000" cy="697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rgbClr val="353535"/>
                </a:solidFill>
                <a:latin typeface="Open Sans"/>
                <a:ea typeface="Open Sans"/>
                <a:cs typeface="Open Sans"/>
                <a:sym typeface="Open Sans"/>
              </a:rPr>
              <a:t>Next Steps: Use Slots to Customize Further</a:t>
            </a:r>
            <a:endParaRPr b="1" sz="3000">
              <a:solidFill>
                <a:srgbClr val="353535"/>
              </a:solidFill>
              <a:latin typeface="Open Sans"/>
              <a:ea typeface="Open Sans"/>
              <a:cs typeface="Open Sans"/>
              <a:sym typeface="Open Sans"/>
            </a:endParaRPr>
          </a:p>
        </p:txBody>
      </p:sp>
      <p:pic>
        <p:nvPicPr>
          <p:cNvPr id="693" name="Shape 693"/>
          <p:cNvPicPr preferRelativeResize="0"/>
          <p:nvPr/>
        </p:nvPicPr>
        <p:blipFill>
          <a:blip r:embed="rId3">
            <a:alphaModFix/>
          </a:blip>
          <a:stretch>
            <a:fillRect/>
          </a:stretch>
        </p:blipFill>
        <p:spPr>
          <a:xfrm>
            <a:off x="5346050" y="2995025"/>
            <a:ext cx="3584325" cy="3584325"/>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7" name="Shape 697"/>
        <p:cNvGrpSpPr/>
        <p:nvPr/>
      </p:nvGrpSpPr>
      <p:grpSpPr>
        <a:xfrm>
          <a:off x="0" y="0"/>
          <a:ext cx="0" cy="0"/>
          <a:chOff x="0" y="0"/>
          <a:chExt cx="0" cy="0"/>
        </a:xfrm>
      </p:grpSpPr>
      <p:sp>
        <p:nvSpPr>
          <p:cNvPr id="698" name="Shape 698"/>
          <p:cNvSpPr txBox="1"/>
          <p:nvPr/>
        </p:nvSpPr>
        <p:spPr>
          <a:xfrm>
            <a:off x="3230263" y="2584400"/>
            <a:ext cx="5445300" cy="3127500"/>
          </a:xfrm>
          <a:prstGeom prst="rect">
            <a:avLst/>
          </a:prstGeom>
          <a:noFill/>
          <a:ln>
            <a:noFill/>
          </a:ln>
        </p:spPr>
        <p:txBody>
          <a:bodyPr anchorCtr="0" anchor="t" bIns="91425" lIns="91425" spcFirstLastPara="1" rIns="91425" wrap="square" tIns="91425">
            <a:noAutofit/>
          </a:bodyPr>
          <a:lstStyle/>
          <a:p>
            <a:pPr indent="0" lvl="0" marL="0" rtl="0">
              <a:lnSpc>
                <a:spcPct val="115000"/>
              </a:lnSpc>
              <a:spcBef>
                <a:spcPts val="0"/>
              </a:spcBef>
              <a:spcAft>
                <a:spcPts val="0"/>
              </a:spcAft>
              <a:buNone/>
            </a:pPr>
            <a:r>
              <a:rPr b="1" lang="en" sz="2200">
                <a:solidFill>
                  <a:srgbClr val="FFFFFF"/>
                </a:solidFill>
                <a:latin typeface="Open Sans"/>
                <a:ea typeface="Open Sans"/>
                <a:cs typeface="Open Sans"/>
                <a:sym typeface="Open Sans"/>
              </a:rPr>
              <a:t>Check your email for access to:</a:t>
            </a:r>
            <a:endParaRPr b="1" sz="2200">
              <a:solidFill>
                <a:srgbClr val="FFFFFF"/>
              </a:solidFill>
              <a:latin typeface="Open Sans"/>
              <a:ea typeface="Open Sans"/>
              <a:cs typeface="Open Sans"/>
              <a:sym typeface="Open Sans"/>
            </a:endParaRPr>
          </a:p>
          <a:p>
            <a:pPr indent="0" lvl="0" marL="0" rtl="0">
              <a:lnSpc>
                <a:spcPct val="115000"/>
              </a:lnSpc>
              <a:spcBef>
                <a:spcPts val="0"/>
              </a:spcBef>
              <a:spcAft>
                <a:spcPts val="0"/>
              </a:spcAft>
              <a:buNone/>
            </a:pPr>
            <a:r>
              <a:t/>
            </a:r>
            <a:endParaRPr b="1" sz="2200">
              <a:solidFill>
                <a:srgbClr val="FFFFFF"/>
              </a:solidFill>
              <a:latin typeface="Open Sans"/>
              <a:ea typeface="Open Sans"/>
              <a:cs typeface="Open Sans"/>
              <a:sym typeface="Open Sans"/>
            </a:endParaRPr>
          </a:p>
          <a:p>
            <a:pPr indent="-368300" lvl="0" marL="457200" rtl="0">
              <a:lnSpc>
                <a:spcPct val="115000"/>
              </a:lnSpc>
              <a:spcBef>
                <a:spcPts val="0"/>
              </a:spcBef>
              <a:spcAft>
                <a:spcPts val="0"/>
              </a:spcAft>
              <a:buClr>
                <a:srgbClr val="FFFFFF"/>
              </a:buClr>
              <a:buSzPts val="2200"/>
              <a:buFont typeface="Open Sans"/>
              <a:buChar char="●"/>
            </a:pPr>
            <a:r>
              <a:rPr lang="en" sz="2200">
                <a:solidFill>
                  <a:srgbClr val="FFFFFF"/>
                </a:solidFill>
                <a:latin typeface="Open Sans"/>
                <a:ea typeface="Open Sans"/>
                <a:cs typeface="Open Sans"/>
                <a:sym typeface="Open Sans"/>
              </a:rPr>
              <a:t>These workshop slides</a:t>
            </a:r>
            <a:endParaRPr sz="2200">
              <a:solidFill>
                <a:srgbClr val="FFFFFF"/>
              </a:solidFill>
              <a:latin typeface="Open Sans"/>
              <a:ea typeface="Open Sans"/>
              <a:cs typeface="Open Sans"/>
              <a:sym typeface="Open Sans"/>
            </a:endParaRPr>
          </a:p>
          <a:p>
            <a:pPr indent="-368300" lvl="0" marL="457200" rtl="0">
              <a:lnSpc>
                <a:spcPct val="115000"/>
              </a:lnSpc>
              <a:spcBef>
                <a:spcPts val="0"/>
              </a:spcBef>
              <a:spcAft>
                <a:spcPts val="0"/>
              </a:spcAft>
              <a:buClr>
                <a:srgbClr val="FFFFFF"/>
              </a:buClr>
              <a:buSzPts val="2200"/>
              <a:buFont typeface="Open Sans"/>
              <a:buChar char="●"/>
            </a:pPr>
            <a:r>
              <a:rPr lang="en" sz="2200">
                <a:solidFill>
                  <a:srgbClr val="FFFFFF"/>
                </a:solidFill>
                <a:latin typeface="Open Sans"/>
                <a:ea typeface="Open Sans"/>
                <a:cs typeface="Open Sans"/>
                <a:sym typeface="Open Sans"/>
              </a:rPr>
              <a:t>Practice problems to keep learning</a:t>
            </a:r>
            <a:endParaRPr sz="2200">
              <a:solidFill>
                <a:srgbClr val="FFFFFF"/>
              </a:solidFill>
              <a:latin typeface="Open Sans"/>
              <a:ea typeface="Open Sans"/>
              <a:cs typeface="Open Sans"/>
              <a:sym typeface="Open Sans"/>
            </a:endParaRPr>
          </a:p>
          <a:p>
            <a:pPr indent="-368300" lvl="0" marL="457200" rtl="0">
              <a:lnSpc>
                <a:spcPct val="115000"/>
              </a:lnSpc>
              <a:spcBef>
                <a:spcPts val="0"/>
              </a:spcBef>
              <a:spcAft>
                <a:spcPts val="0"/>
              </a:spcAft>
              <a:buClr>
                <a:srgbClr val="FFFFFF"/>
              </a:buClr>
              <a:buSzPts val="2200"/>
              <a:buFont typeface="Open Sans"/>
              <a:buChar char="●"/>
            </a:pPr>
            <a:r>
              <a:rPr lang="en" sz="2200">
                <a:solidFill>
                  <a:srgbClr val="FFFFFF"/>
                </a:solidFill>
                <a:latin typeface="Open Sans"/>
                <a:ea typeface="Open Sans"/>
                <a:cs typeface="Open Sans"/>
                <a:sym typeface="Open Sans"/>
              </a:rPr>
              <a:t>Deeper dives into key topics</a:t>
            </a:r>
            <a:endParaRPr sz="2200">
              <a:solidFill>
                <a:srgbClr val="FFFFFF"/>
              </a:solidFill>
              <a:latin typeface="Open Sans"/>
              <a:ea typeface="Open Sans"/>
              <a:cs typeface="Open Sans"/>
              <a:sym typeface="Open Sans"/>
            </a:endParaRPr>
          </a:p>
          <a:p>
            <a:pPr indent="-368300" lvl="0" marL="457200" rtl="0">
              <a:lnSpc>
                <a:spcPct val="115000"/>
              </a:lnSpc>
              <a:spcBef>
                <a:spcPts val="0"/>
              </a:spcBef>
              <a:spcAft>
                <a:spcPts val="0"/>
              </a:spcAft>
              <a:buClr>
                <a:srgbClr val="FFFFFF"/>
              </a:buClr>
              <a:buSzPts val="2200"/>
              <a:buFont typeface="Open Sans"/>
              <a:buChar char="●"/>
            </a:pPr>
            <a:r>
              <a:rPr lang="en" sz="2200">
                <a:solidFill>
                  <a:srgbClr val="FFFFFF"/>
                </a:solidFill>
                <a:latin typeface="Open Sans"/>
                <a:ea typeface="Open Sans"/>
                <a:cs typeface="Open Sans"/>
                <a:sym typeface="Open Sans"/>
              </a:rPr>
              <a:t>Instructions to join the community</a:t>
            </a:r>
            <a:endParaRPr sz="2200">
              <a:solidFill>
                <a:srgbClr val="FFFFFF"/>
              </a:solidFill>
              <a:latin typeface="Open Sans"/>
              <a:ea typeface="Open Sans"/>
              <a:cs typeface="Open Sans"/>
              <a:sym typeface="Open Sans"/>
            </a:endParaRPr>
          </a:p>
          <a:p>
            <a:pPr indent="-368300" lvl="0" marL="457200" rtl="0">
              <a:lnSpc>
                <a:spcPct val="115000"/>
              </a:lnSpc>
              <a:spcBef>
                <a:spcPts val="0"/>
              </a:spcBef>
              <a:spcAft>
                <a:spcPts val="0"/>
              </a:spcAft>
              <a:buClr>
                <a:srgbClr val="FFFFFF"/>
              </a:buClr>
              <a:buSzPts val="2200"/>
              <a:buFont typeface="Open Sans"/>
              <a:buChar char="●"/>
            </a:pPr>
            <a:r>
              <a:rPr lang="en" sz="2200">
                <a:solidFill>
                  <a:srgbClr val="FFFFFF"/>
                </a:solidFill>
                <a:latin typeface="Open Sans"/>
                <a:ea typeface="Open Sans"/>
                <a:cs typeface="Open Sans"/>
                <a:sym typeface="Open Sans"/>
              </a:rPr>
              <a:t>More opportunities from MLH!</a:t>
            </a:r>
            <a:endParaRPr sz="2200">
              <a:solidFill>
                <a:srgbClr val="FFFFFF"/>
              </a:solidFill>
              <a:latin typeface="Open Sans"/>
              <a:ea typeface="Open Sans"/>
              <a:cs typeface="Open Sans"/>
              <a:sym typeface="Open Sans"/>
            </a:endParaRPr>
          </a:p>
        </p:txBody>
      </p:sp>
      <p:sp>
        <p:nvSpPr>
          <p:cNvPr id="699" name="Shape 699"/>
          <p:cNvSpPr txBox="1"/>
          <p:nvPr/>
        </p:nvSpPr>
        <p:spPr>
          <a:xfrm>
            <a:off x="576463" y="687125"/>
            <a:ext cx="7991100" cy="777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rgbClr val="FFFFFF"/>
                </a:solidFill>
                <a:latin typeface="Open Sans"/>
                <a:ea typeface="Open Sans"/>
                <a:cs typeface="Open Sans"/>
                <a:sym typeface="Open Sans"/>
              </a:rPr>
              <a:t>Learning shouldn’t stop when the workshop ends...</a:t>
            </a:r>
            <a:endParaRPr b="1" sz="3000">
              <a:solidFill>
                <a:srgbClr val="FFFFFF"/>
              </a:solidFill>
              <a:latin typeface="Open Sans"/>
              <a:ea typeface="Open Sans"/>
              <a:cs typeface="Open Sans"/>
              <a:sym typeface="Open Sans"/>
            </a:endParaRPr>
          </a:p>
        </p:txBody>
      </p:sp>
      <p:pic>
        <p:nvPicPr>
          <p:cNvPr id="700" name="Shape 700"/>
          <p:cNvPicPr preferRelativeResize="0"/>
          <p:nvPr/>
        </p:nvPicPr>
        <p:blipFill>
          <a:blip r:embed="rId3">
            <a:alphaModFix/>
          </a:blip>
          <a:stretch>
            <a:fillRect/>
          </a:stretch>
        </p:blipFill>
        <p:spPr>
          <a:xfrm>
            <a:off x="468438" y="2296447"/>
            <a:ext cx="2567475" cy="2567451"/>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4" name="Shape 704"/>
        <p:cNvGrpSpPr/>
        <p:nvPr/>
      </p:nvGrpSpPr>
      <p:grpSpPr>
        <a:xfrm>
          <a:off x="0" y="0"/>
          <a:ext cx="0" cy="0"/>
          <a:chOff x="0" y="0"/>
          <a:chExt cx="0" cy="0"/>
        </a:xfrm>
      </p:grpSpPr>
      <p:pic>
        <p:nvPicPr>
          <p:cNvPr id="705" name="Shape 705"/>
          <p:cNvPicPr preferRelativeResize="0"/>
          <p:nvPr/>
        </p:nvPicPr>
        <p:blipFill>
          <a:blip r:embed="rId3">
            <a:alphaModFix/>
          </a:blip>
          <a:stretch>
            <a:fillRect/>
          </a:stretch>
        </p:blipFill>
        <p:spPr>
          <a:xfrm>
            <a:off x="152400" y="91875"/>
            <a:ext cx="1615275" cy="345675"/>
          </a:xfrm>
          <a:prstGeom prst="rect">
            <a:avLst/>
          </a:prstGeom>
          <a:noFill/>
          <a:ln>
            <a:noFill/>
          </a:ln>
        </p:spPr>
      </p:pic>
      <p:sp>
        <p:nvSpPr>
          <p:cNvPr id="706" name="Shape 706"/>
          <p:cNvSpPr txBox="1"/>
          <p:nvPr/>
        </p:nvSpPr>
        <p:spPr>
          <a:xfrm>
            <a:off x="8354450" y="6524500"/>
            <a:ext cx="675600" cy="256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000">
                <a:solidFill>
                  <a:schemeClr val="lt1"/>
                </a:solidFill>
                <a:latin typeface="Open Sans"/>
                <a:ea typeface="Open Sans"/>
                <a:cs typeface="Open Sans"/>
                <a:sym typeface="Open Sans"/>
              </a:rPr>
              <a:t>v.0.0.1</a:t>
            </a:r>
            <a:endParaRPr sz="1000">
              <a:solidFill>
                <a:schemeClr val="lt1"/>
              </a:solidFill>
              <a:latin typeface="Open Sans"/>
              <a:ea typeface="Open Sans"/>
              <a:cs typeface="Open Sans"/>
              <a:sym typeface="Open San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3" name="Shape 113"/>
        <p:cNvGrpSpPr/>
        <p:nvPr/>
      </p:nvGrpSpPr>
      <p:grpSpPr>
        <a:xfrm>
          <a:off x="0" y="0"/>
          <a:ext cx="0" cy="0"/>
          <a:chOff x="0" y="0"/>
          <a:chExt cx="0" cy="0"/>
        </a:xfrm>
      </p:grpSpPr>
      <p:pic>
        <p:nvPicPr>
          <p:cNvPr id="114" name="Shape 114"/>
          <p:cNvPicPr preferRelativeResize="0"/>
          <p:nvPr/>
        </p:nvPicPr>
        <p:blipFill>
          <a:blip r:embed="rId3">
            <a:alphaModFix/>
          </a:blip>
          <a:stretch>
            <a:fillRect/>
          </a:stretch>
        </p:blipFill>
        <p:spPr>
          <a:xfrm>
            <a:off x="1470725" y="2776458"/>
            <a:ext cx="390525" cy="2286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8" name="Shape 118"/>
        <p:cNvGrpSpPr/>
        <p:nvPr/>
      </p:nvGrpSpPr>
      <p:grpSpPr>
        <a:xfrm>
          <a:off x="0" y="0"/>
          <a:ext cx="0" cy="0"/>
          <a:chOff x="0" y="0"/>
          <a:chExt cx="0" cy="0"/>
        </a:xfrm>
      </p:grpSpPr>
      <p:sp>
        <p:nvSpPr>
          <p:cNvPr id="119" name="Shape 119"/>
          <p:cNvSpPr txBox="1"/>
          <p:nvPr>
            <p:ph type="title"/>
          </p:nvPr>
        </p:nvSpPr>
        <p:spPr>
          <a:xfrm>
            <a:off x="900875" y="647750"/>
            <a:ext cx="7340100" cy="11451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
              <a:t>What is Alexa?</a:t>
            </a:r>
            <a:endParaRPr/>
          </a:p>
        </p:txBody>
      </p:sp>
      <p:sp>
        <p:nvSpPr>
          <p:cNvPr id="120" name="Shape 120"/>
          <p:cNvSpPr txBox="1"/>
          <p:nvPr>
            <p:ph idx="1" type="body"/>
          </p:nvPr>
        </p:nvSpPr>
        <p:spPr>
          <a:xfrm>
            <a:off x="391800" y="1806161"/>
            <a:ext cx="8360400" cy="8775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None/>
            </a:pPr>
            <a:r>
              <a:rPr lang="en" sz="2000"/>
              <a:t>Alexa is a Voice User Interface (VUI), that lets you </a:t>
            </a:r>
            <a:r>
              <a:rPr b="1" i="1" lang="en" sz="2000"/>
              <a:t>speak</a:t>
            </a:r>
            <a:r>
              <a:rPr lang="en" sz="2000"/>
              <a:t> commands, instead of clicking buttons or typing on your keyboard.</a:t>
            </a:r>
            <a:endParaRPr sz="2000"/>
          </a:p>
        </p:txBody>
      </p:sp>
      <p:pic>
        <p:nvPicPr>
          <p:cNvPr id="121" name="Shape 121"/>
          <p:cNvPicPr preferRelativeResize="0"/>
          <p:nvPr/>
        </p:nvPicPr>
        <p:blipFill>
          <a:blip r:embed="rId3">
            <a:alphaModFix/>
          </a:blip>
          <a:stretch>
            <a:fillRect/>
          </a:stretch>
        </p:blipFill>
        <p:spPr>
          <a:xfrm>
            <a:off x="180350" y="2930750"/>
            <a:ext cx="8781126" cy="2184250"/>
          </a:xfrm>
          <a:prstGeom prst="rect">
            <a:avLst/>
          </a:prstGeom>
          <a:noFill/>
          <a:ln>
            <a:noFill/>
          </a:ln>
        </p:spPr>
      </p:pic>
      <p:sp>
        <p:nvSpPr>
          <p:cNvPr id="122" name="Shape 122"/>
          <p:cNvSpPr txBox="1"/>
          <p:nvPr>
            <p:ph idx="1" type="body"/>
          </p:nvPr>
        </p:nvSpPr>
        <p:spPr>
          <a:xfrm>
            <a:off x="391800" y="5453825"/>
            <a:ext cx="8360400" cy="8775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None/>
            </a:pPr>
            <a:r>
              <a:rPr lang="en" sz="2000"/>
              <a:t>Alexa listens to spoken input, uses it to execute tasks or skills in the cloud, and then returns output -- just like a JavaScript function.</a:t>
            </a:r>
            <a:endParaRPr sz="20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MLH Localhost Theme">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